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3" r:id="rId1"/>
  </p:sldMasterIdLst>
  <p:sldIdLst>
    <p:sldId id="334" r:id="rId2"/>
    <p:sldId id="335" r:id="rId3"/>
    <p:sldId id="263" r:id="rId4"/>
    <p:sldId id="337" r:id="rId5"/>
    <p:sldId id="258" r:id="rId6"/>
    <p:sldId id="264" r:id="rId7"/>
    <p:sldId id="261" r:id="rId8"/>
    <p:sldId id="336" r:id="rId9"/>
    <p:sldId id="257" r:id="rId10"/>
    <p:sldId id="306" r:id="rId11"/>
    <p:sldId id="265" r:id="rId12"/>
    <p:sldId id="266" r:id="rId13"/>
    <p:sldId id="311" r:id="rId14"/>
    <p:sldId id="307" r:id="rId15"/>
    <p:sldId id="313" r:id="rId16"/>
    <p:sldId id="314" r:id="rId17"/>
    <p:sldId id="315" r:id="rId18"/>
    <p:sldId id="316" r:id="rId19"/>
    <p:sldId id="294" r:id="rId20"/>
    <p:sldId id="295" r:id="rId21"/>
    <p:sldId id="318" r:id="rId22"/>
    <p:sldId id="319" r:id="rId23"/>
    <p:sldId id="320" r:id="rId24"/>
    <p:sldId id="321" r:id="rId25"/>
    <p:sldId id="322" r:id="rId26"/>
    <p:sldId id="323" r:id="rId27"/>
    <p:sldId id="324" r:id="rId28"/>
    <p:sldId id="325" r:id="rId29"/>
    <p:sldId id="326" r:id="rId30"/>
    <p:sldId id="327" r:id="rId31"/>
    <p:sldId id="328" r:id="rId32"/>
    <p:sldId id="329" r:id="rId33"/>
    <p:sldId id="330" r:id="rId34"/>
    <p:sldId id="331" r:id="rId35"/>
    <p:sldId id="332" r:id="rId36"/>
    <p:sldId id="333" r:id="rId37"/>
    <p:sldId id="270" r:id="rId38"/>
    <p:sldId id="272" r:id="rId39"/>
    <p:sldId id="271" r:id="rId40"/>
    <p:sldId id="340" r:id="rId41"/>
    <p:sldId id="339" r:id="rId42"/>
    <p:sldId id="273" r:id="rId43"/>
    <p:sldId id="274" r:id="rId44"/>
    <p:sldId id="275" r:id="rId45"/>
    <p:sldId id="282" r:id="rId46"/>
    <p:sldId id="283" r:id="rId47"/>
    <p:sldId id="276" r:id="rId48"/>
    <p:sldId id="341" r:id="rId49"/>
    <p:sldId id="281" r:id="rId50"/>
    <p:sldId id="284" r:id="rId51"/>
    <p:sldId id="293" r:id="rId52"/>
    <p:sldId id="277" r:id="rId53"/>
    <p:sldId id="279" r:id="rId54"/>
    <p:sldId id="285" r:id="rId55"/>
    <p:sldId id="286" r:id="rId56"/>
    <p:sldId id="287" r:id="rId57"/>
    <p:sldId id="288" r:id="rId58"/>
    <p:sldId id="289" r:id="rId59"/>
    <p:sldId id="290" r:id="rId60"/>
    <p:sldId id="291" r:id="rId6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A3C4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6110"/>
    <p:restoredTop sz="95833"/>
  </p:normalViewPr>
  <p:slideViewPr>
    <p:cSldViewPr snapToGrid="0">
      <p:cViewPr varScale="1">
        <p:scale>
          <a:sx n="143" d="100"/>
          <a:sy n="143" d="100"/>
        </p:scale>
        <p:origin x="216" y="5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B75D707-41BA-4BFF-93FA-B719648F8C3D}" type="doc">
      <dgm:prSet loTypeId="urn:microsoft.com/office/officeart/2005/8/layout/vProcess5" loCatId="process" qsTypeId="urn:microsoft.com/office/officeart/2005/8/quickstyle/simple1" qsCatId="simple" csTypeId="urn:microsoft.com/office/officeart/2005/8/colors/accent0_3" csCatId="mainScheme" phldr="1"/>
      <dgm:spPr/>
      <dgm:t>
        <a:bodyPr/>
        <a:lstStyle/>
        <a:p>
          <a:endParaRPr lang="en-US"/>
        </a:p>
      </dgm:t>
    </dgm:pt>
    <dgm:pt modelId="{FDB55354-E347-43ED-B43F-E8951B4A50F9}">
      <dgm:prSet/>
      <dgm:spPr/>
      <dgm:t>
        <a:bodyPr/>
        <a:lstStyle/>
        <a:p>
          <a:r>
            <a:rPr lang="en-GB" b="1" dirty="0">
              <a:latin typeface="Times New Roman" panose="02020603050405020304" pitchFamily="18" charset="0"/>
              <a:cs typeface="Times New Roman" panose="02020603050405020304" pitchFamily="18" charset="0"/>
            </a:rPr>
            <a:t>A mild form - pancreatic </a:t>
          </a:r>
          <a:r>
            <a:rPr lang="en-GB" b="1" dirty="0" err="1">
              <a:latin typeface="Times New Roman" panose="02020603050405020304" pitchFamily="18" charset="0"/>
              <a:cs typeface="Times New Roman" panose="02020603050405020304" pitchFamily="18" charset="0"/>
            </a:rPr>
            <a:t>edema</a:t>
          </a:r>
          <a:endParaRPr lang="en-US" b="1" dirty="0">
            <a:latin typeface="Times New Roman" panose="02020603050405020304" pitchFamily="18" charset="0"/>
            <a:cs typeface="Times New Roman" panose="02020603050405020304" pitchFamily="18" charset="0"/>
          </a:endParaRPr>
        </a:p>
      </dgm:t>
    </dgm:pt>
    <dgm:pt modelId="{E75D6839-69B2-4014-A9CB-953381917C31}" type="parTrans" cxnId="{2591C1D2-F819-4E2C-BD26-D8B125BFAC66}">
      <dgm:prSet/>
      <dgm:spPr/>
      <dgm:t>
        <a:bodyPr/>
        <a:lstStyle/>
        <a:p>
          <a:endParaRPr lang="en-US"/>
        </a:p>
      </dgm:t>
    </dgm:pt>
    <dgm:pt modelId="{43737B8F-055C-4BBB-AF70-937E24668C2C}" type="sibTrans" cxnId="{2591C1D2-F819-4E2C-BD26-D8B125BFAC66}">
      <dgm:prSet/>
      <dgm:spPr/>
      <dgm:t>
        <a:bodyPr/>
        <a:lstStyle/>
        <a:p>
          <a:endParaRPr lang="en-US"/>
        </a:p>
      </dgm:t>
    </dgm:pt>
    <dgm:pt modelId="{DDD001C0-0B50-440C-99CE-0D617234942B}">
      <dgm:prSet/>
      <dgm:spPr/>
      <dgm:t>
        <a:bodyPr/>
        <a:lstStyle/>
        <a:p>
          <a:r>
            <a:rPr lang="en-GB" b="1" dirty="0">
              <a:latin typeface="Times New Roman" panose="02020603050405020304" pitchFamily="18" charset="0"/>
              <a:cs typeface="Times New Roman" panose="02020603050405020304" pitchFamily="18" charset="0"/>
            </a:rPr>
            <a:t>Severe form-necrosis and collections</a:t>
          </a:r>
          <a:endParaRPr lang="en-US" b="1" dirty="0">
            <a:latin typeface="Times New Roman" panose="02020603050405020304" pitchFamily="18" charset="0"/>
            <a:cs typeface="Times New Roman" panose="02020603050405020304" pitchFamily="18" charset="0"/>
          </a:endParaRPr>
        </a:p>
      </dgm:t>
    </dgm:pt>
    <dgm:pt modelId="{8E734604-54DC-444B-9413-B87AEDA3DB65}" type="parTrans" cxnId="{240E5F0B-5C01-48E0-9B4C-DA7C38108F6E}">
      <dgm:prSet/>
      <dgm:spPr/>
      <dgm:t>
        <a:bodyPr/>
        <a:lstStyle/>
        <a:p>
          <a:endParaRPr lang="en-US"/>
        </a:p>
      </dgm:t>
    </dgm:pt>
    <dgm:pt modelId="{624CCDDD-7E82-4AA3-8D8A-60EB8E659C22}" type="sibTrans" cxnId="{240E5F0B-5C01-48E0-9B4C-DA7C38108F6E}">
      <dgm:prSet/>
      <dgm:spPr/>
      <dgm:t>
        <a:bodyPr/>
        <a:lstStyle/>
        <a:p>
          <a:endParaRPr lang="en-US"/>
        </a:p>
      </dgm:t>
    </dgm:pt>
    <dgm:pt modelId="{B436083C-1AF9-4E74-A2C2-DDFD56EC0DF6}">
      <dgm:prSet/>
      <dgm:spPr/>
      <dgm:t>
        <a:bodyPr/>
        <a:lstStyle/>
        <a:p>
          <a:r>
            <a:rPr lang="en-GB" b="1" dirty="0">
              <a:latin typeface="Times New Roman" panose="02020603050405020304" pitchFamily="18" charset="0"/>
              <a:cs typeface="Times New Roman" panose="02020603050405020304" pitchFamily="18" charset="0"/>
            </a:rPr>
            <a:t>According to some authors, there is also a moderate, intermediate form</a:t>
          </a:r>
          <a:endParaRPr lang="en-US" dirty="0"/>
        </a:p>
      </dgm:t>
    </dgm:pt>
    <dgm:pt modelId="{D07F3320-B549-4BC1-AECC-23EB7D221071}" type="parTrans" cxnId="{FFC9F4B7-93CB-4A16-A294-AE3CBEF44B22}">
      <dgm:prSet/>
      <dgm:spPr/>
      <dgm:t>
        <a:bodyPr/>
        <a:lstStyle/>
        <a:p>
          <a:endParaRPr lang="en-US"/>
        </a:p>
      </dgm:t>
    </dgm:pt>
    <dgm:pt modelId="{ACFD3D34-8EA4-493B-9302-E660195D5D24}" type="sibTrans" cxnId="{FFC9F4B7-93CB-4A16-A294-AE3CBEF44B22}">
      <dgm:prSet/>
      <dgm:spPr/>
      <dgm:t>
        <a:bodyPr/>
        <a:lstStyle/>
        <a:p>
          <a:endParaRPr lang="en-US"/>
        </a:p>
      </dgm:t>
    </dgm:pt>
    <dgm:pt modelId="{1DE1A8C8-3A3E-1D43-B692-0831EF1709CB}" type="pres">
      <dgm:prSet presAssocID="{4B75D707-41BA-4BFF-93FA-B719648F8C3D}" presName="outerComposite" presStyleCnt="0">
        <dgm:presLayoutVars>
          <dgm:chMax val="5"/>
          <dgm:dir/>
          <dgm:resizeHandles val="exact"/>
        </dgm:presLayoutVars>
      </dgm:prSet>
      <dgm:spPr/>
    </dgm:pt>
    <dgm:pt modelId="{7C217FDD-7921-D047-B185-2AC1FDA67FC4}" type="pres">
      <dgm:prSet presAssocID="{4B75D707-41BA-4BFF-93FA-B719648F8C3D}" presName="dummyMaxCanvas" presStyleCnt="0">
        <dgm:presLayoutVars/>
      </dgm:prSet>
      <dgm:spPr/>
    </dgm:pt>
    <dgm:pt modelId="{10017555-B7F0-7143-82A2-9BCA8B7D74EB}" type="pres">
      <dgm:prSet presAssocID="{4B75D707-41BA-4BFF-93FA-B719648F8C3D}" presName="ThreeNodes_1" presStyleLbl="node1" presStyleIdx="0" presStyleCnt="3" custLinFactNeighborX="-1769" custLinFactNeighborY="-38497">
        <dgm:presLayoutVars>
          <dgm:bulletEnabled val="1"/>
        </dgm:presLayoutVars>
      </dgm:prSet>
      <dgm:spPr/>
    </dgm:pt>
    <dgm:pt modelId="{C3137D18-1064-C049-989F-F91B0D35FEB7}" type="pres">
      <dgm:prSet presAssocID="{4B75D707-41BA-4BFF-93FA-B719648F8C3D}" presName="ThreeNodes_2" presStyleLbl="node1" presStyleIdx="1" presStyleCnt="3">
        <dgm:presLayoutVars>
          <dgm:bulletEnabled val="1"/>
        </dgm:presLayoutVars>
      </dgm:prSet>
      <dgm:spPr/>
    </dgm:pt>
    <dgm:pt modelId="{8C97D597-5FB9-384E-82D7-B3FA2325389D}" type="pres">
      <dgm:prSet presAssocID="{4B75D707-41BA-4BFF-93FA-B719648F8C3D}" presName="ThreeNodes_3" presStyleLbl="node1" presStyleIdx="2" presStyleCnt="3">
        <dgm:presLayoutVars>
          <dgm:bulletEnabled val="1"/>
        </dgm:presLayoutVars>
      </dgm:prSet>
      <dgm:spPr/>
    </dgm:pt>
    <dgm:pt modelId="{94688337-AFD6-C24F-B1B2-F699F533DFEA}" type="pres">
      <dgm:prSet presAssocID="{4B75D707-41BA-4BFF-93FA-B719648F8C3D}" presName="ThreeConn_1-2" presStyleLbl="fgAccFollowNode1" presStyleIdx="0" presStyleCnt="2">
        <dgm:presLayoutVars>
          <dgm:bulletEnabled val="1"/>
        </dgm:presLayoutVars>
      </dgm:prSet>
      <dgm:spPr/>
    </dgm:pt>
    <dgm:pt modelId="{BA0A67DC-C391-D047-A7D2-C93D47006DC1}" type="pres">
      <dgm:prSet presAssocID="{4B75D707-41BA-4BFF-93FA-B719648F8C3D}" presName="ThreeConn_2-3" presStyleLbl="fgAccFollowNode1" presStyleIdx="1" presStyleCnt="2">
        <dgm:presLayoutVars>
          <dgm:bulletEnabled val="1"/>
        </dgm:presLayoutVars>
      </dgm:prSet>
      <dgm:spPr/>
    </dgm:pt>
    <dgm:pt modelId="{3B955452-8C5D-4F49-96DF-9D9B03096D76}" type="pres">
      <dgm:prSet presAssocID="{4B75D707-41BA-4BFF-93FA-B719648F8C3D}" presName="ThreeNodes_1_text" presStyleLbl="node1" presStyleIdx="2" presStyleCnt="3">
        <dgm:presLayoutVars>
          <dgm:bulletEnabled val="1"/>
        </dgm:presLayoutVars>
      </dgm:prSet>
      <dgm:spPr/>
    </dgm:pt>
    <dgm:pt modelId="{17214D27-A748-724E-A513-9F3CA53FEF06}" type="pres">
      <dgm:prSet presAssocID="{4B75D707-41BA-4BFF-93FA-B719648F8C3D}" presName="ThreeNodes_2_text" presStyleLbl="node1" presStyleIdx="2" presStyleCnt="3">
        <dgm:presLayoutVars>
          <dgm:bulletEnabled val="1"/>
        </dgm:presLayoutVars>
      </dgm:prSet>
      <dgm:spPr/>
    </dgm:pt>
    <dgm:pt modelId="{1019AB67-521E-8F40-B713-80B0516FD37E}" type="pres">
      <dgm:prSet presAssocID="{4B75D707-41BA-4BFF-93FA-B719648F8C3D}" presName="ThreeNodes_3_text" presStyleLbl="node1" presStyleIdx="2" presStyleCnt="3">
        <dgm:presLayoutVars>
          <dgm:bulletEnabled val="1"/>
        </dgm:presLayoutVars>
      </dgm:prSet>
      <dgm:spPr/>
    </dgm:pt>
  </dgm:ptLst>
  <dgm:cxnLst>
    <dgm:cxn modelId="{230E9407-2544-3348-873A-5EDEB0DEEC3F}" type="presOf" srcId="{FDB55354-E347-43ED-B43F-E8951B4A50F9}" destId="{10017555-B7F0-7143-82A2-9BCA8B7D74EB}" srcOrd="0" destOrd="0" presId="urn:microsoft.com/office/officeart/2005/8/layout/vProcess5"/>
    <dgm:cxn modelId="{240E5F0B-5C01-48E0-9B4C-DA7C38108F6E}" srcId="{4B75D707-41BA-4BFF-93FA-B719648F8C3D}" destId="{DDD001C0-0B50-440C-99CE-0D617234942B}" srcOrd="1" destOrd="0" parTransId="{8E734604-54DC-444B-9413-B87AEDA3DB65}" sibTransId="{624CCDDD-7E82-4AA3-8D8A-60EB8E659C22}"/>
    <dgm:cxn modelId="{27AC6965-3DB7-B046-B7C1-131FE4E5A40B}" type="presOf" srcId="{B436083C-1AF9-4E74-A2C2-DDFD56EC0DF6}" destId="{8C97D597-5FB9-384E-82D7-B3FA2325389D}" srcOrd="0" destOrd="0" presId="urn:microsoft.com/office/officeart/2005/8/layout/vProcess5"/>
    <dgm:cxn modelId="{1EC35E74-C476-9B48-BE14-D74D272C4751}" type="presOf" srcId="{B436083C-1AF9-4E74-A2C2-DDFD56EC0DF6}" destId="{1019AB67-521E-8F40-B713-80B0516FD37E}" srcOrd="1" destOrd="0" presId="urn:microsoft.com/office/officeart/2005/8/layout/vProcess5"/>
    <dgm:cxn modelId="{F71A7B7A-0F00-FC44-8482-30091B0FC84F}" type="presOf" srcId="{DDD001C0-0B50-440C-99CE-0D617234942B}" destId="{C3137D18-1064-C049-989F-F91B0D35FEB7}" srcOrd="0" destOrd="0" presId="urn:microsoft.com/office/officeart/2005/8/layout/vProcess5"/>
    <dgm:cxn modelId="{F4CDCF88-A0C7-224B-97B6-48B052425ABB}" type="presOf" srcId="{DDD001C0-0B50-440C-99CE-0D617234942B}" destId="{17214D27-A748-724E-A513-9F3CA53FEF06}" srcOrd="1" destOrd="0" presId="urn:microsoft.com/office/officeart/2005/8/layout/vProcess5"/>
    <dgm:cxn modelId="{A0FDBD8D-6E9A-FC46-8548-7D7B0CFDA13C}" type="presOf" srcId="{4B75D707-41BA-4BFF-93FA-B719648F8C3D}" destId="{1DE1A8C8-3A3E-1D43-B692-0831EF1709CB}" srcOrd="0" destOrd="0" presId="urn:microsoft.com/office/officeart/2005/8/layout/vProcess5"/>
    <dgm:cxn modelId="{CAB52C96-5781-DC44-866B-B6657C8C12B8}" type="presOf" srcId="{624CCDDD-7E82-4AA3-8D8A-60EB8E659C22}" destId="{BA0A67DC-C391-D047-A7D2-C93D47006DC1}" srcOrd="0" destOrd="0" presId="urn:microsoft.com/office/officeart/2005/8/layout/vProcess5"/>
    <dgm:cxn modelId="{B108FCB6-A1C8-8D4E-92BF-EA3B6A434C3D}" type="presOf" srcId="{FDB55354-E347-43ED-B43F-E8951B4A50F9}" destId="{3B955452-8C5D-4F49-96DF-9D9B03096D76}" srcOrd="1" destOrd="0" presId="urn:microsoft.com/office/officeart/2005/8/layout/vProcess5"/>
    <dgm:cxn modelId="{FFC9F4B7-93CB-4A16-A294-AE3CBEF44B22}" srcId="{4B75D707-41BA-4BFF-93FA-B719648F8C3D}" destId="{B436083C-1AF9-4E74-A2C2-DDFD56EC0DF6}" srcOrd="2" destOrd="0" parTransId="{D07F3320-B549-4BC1-AECC-23EB7D221071}" sibTransId="{ACFD3D34-8EA4-493B-9302-E660195D5D24}"/>
    <dgm:cxn modelId="{2591C1D2-F819-4E2C-BD26-D8B125BFAC66}" srcId="{4B75D707-41BA-4BFF-93FA-B719648F8C3D}" destId="{FDB55354-E347-43ED-B43F-E8951B4A50F9}" srcOrd="0" destOrd="0" parTransId="{E75D6839-69B2-4014-A9CB-953381917C31}" sibTransId="{43737B8F-055C-4BBB-AF70-937E24668C2C}"/>
    <dgm:cxn modelId="{DC182FF4-DB1A-C043-A8E4-69367BD7B9C6}" type="presOf" srcId="{43737B8F-055C-4BBB-AF70-937E24668C2C}" destId="{94688337-AFD6-C24F-B1B2-F699F533DFEA}" srcOrd="0" destOrd="0" presId="urn:microsoft.com/office/officeart/2005/8/layout/vProcess5"/>
    <dgm:cxn modelId="{D7A716A2-5CC6-8C40-9C89-57CC77648316}" type="presParOf" srcId="{1DE1A8C8-3A3E-1D43-B692-0831EF1709CB}" destId="{7C217FDD-7921-D047-B185-2AC1FDA67FC4}" srcOrd="0" destOrd="0" presId="urn:microsoft.com/office/officeart/2005/8/layout/vProcess5"/>
    <dgm:cxn modelId="{9F1493C4-E458-324D-BA7D-76E002574B0D}" type="presParOf" srcId="{1DE1A8C8-3A3E-1D43-B692-0831EF1709CB}" destId="{10017555-B7F0-7143-82A2-9BCA8B7D74EB}" srcOrd="1" destOrd="0" presId="urn:microsoft.com/office/officeart/2005/8/layout/vProcess5"/>
    <dgm:cxn modelId="{AA517FA8-71D4-9347-9756-3C930641CF89}" type="presParOf" srcId="{1DE1A8C8-3A3E-1D43-B692-0831EF1709CB}" destId="{C3137D18-1064-C049-989F-F91B0D35FEB7}" srcOrd="2" destOrd="0" presId="urn:microsoft.com/office/officeart/2005/8/layout/vProcess5"/>
    <dgm:cxn modelId="{869B5C9D-E6A2-FF4D-840D-9055BE184947}" type="presParOf" srcId="{1DE1A8C8-3A3E-1D43-B692-0831EF1709CB}" destId="{8C97D597-5FB9-384E-82D7-B3FA2325389D}" srcOrd="3" destOrd="0" presId="urn:microsoft.com/office/officeart/2005/8/layout/vProcess5"/>
    <dgm:cxn modelId="{DA84E198-B590-F44E-B9D6-AA19190CC90F}" type="presParOf" srcId="{1DE1A8C8-3A3E-1D43-B692-0831EF1709CB}" destId="{94688337-AFD6-C24F-B1B2-F699F533DFEA}" srcOrd="4" destOrd="0" presId="urn:microsoft.com/office/officeart/2005/8/layout/vProcess5"/>
    <dgm:cxn modelId="{63FBB214-4E29-894D-8AF2-FF5783B6CBE1}" type="presParOf" srcId="{1DE1A8C8-3A3E-1D43-B692-0831EF1709CB}" destId="{BA0A67DC-C391-D047-A7D2-C93D47006DC1}" srcOrd="5" destOrd="0" presId="urn:microsoft.com/office/officeart/2005/8/layout/vProcess5"/>
    <dgm:cxn modelId="{AA4CD4B4-A2AC-8F49-9F55-49097DD0A1DE}" type="presParOf" srcId="{1DE1A8C8-3A3E-1D43-B692-0831EF1709CB}" destId="{3B955452-8C5D-4F49-96DF-9D9B03096D76}" srcOrd="6" destOrd="0" presId="urn:microsoft.com/office/officeart/2005/8/layout/vProcess5"/>
    <dgm:cxn modelId="{8966336C-EE1D-F144-85F0-6E258CDDB5FD}" type="presParOf" srcId="{1DE1A8C8-3A3E-1D43-B692-0831EF1709CB}" destId="{17214D27-A748-724E-A513-9F3CA53FEF06}" srcOrd="7" destOrd="0" presId="urn:microsoft.com/office/officeart/2005/8/layout/vProcess5"/>
    <dgm:cxn modelId="{D35BEC2E-9C0B-784F-ACF9-4D76D3DFB2D4}" type="presParOf" srcId="{1DE1A8C8-3A3E-1D43-B692-0831EF1709CB}" destId="{1019AB67-521E-8F40-B713-80B0516FD37E}" srcOrd="8" destOrd="0" presId="urn:microsoft.com/office/officeart/2005/8/layout/vProcess5"/>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A556181-3D10-F446-9F0A-C3AF2A338EF2}"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GB"/>
        </a:p>
      </dgm:t>
    </dgm:pt>
    <dgm:pt modelId="{1FD8B0B7-DE98-3043-875D-D94CA391027D}">
      <dgm:prSet custT="1"/>
      <dgm:spPr>
        <a:solidFill>
          <a:schemeClr val="accent6">
            <a:lumMod val="40000"/>
            <a:lumOff val="60000"/>
          </a:schemeClr>
        </a:solidFill>
        <a:ln w="38100">
          <a:solidFill>
            <a:schemeClr val="tx1"/>
          </a:solidFill>
        </a:ln>
      </dgm:spPr>
      <dgm:t>
        <a:bodyPr/>
        <a:lstStyle/>
        <a:p>
          <a:pPr algn="ctr"/>
          <a:r>
            <a:rPr lang="en-GB" sz="3600" b="1" dirty="0">
              <a:solidFill>
                <a:schemeClr val="tx1"/>
              </a:solidFill>
              <a:latin typeface="Times New Roman" panose="02020603050405020304" pitchFamily="18" charset="0"/>
              <a:cs typeface="Times New Roman" panose="02020603050405020304" pitchFamily="18" charset="0"/>
            </a:rPr>
            <a:t>The Atlanta classification divides acute pancreatitis into</a:t>
          </a:r>
          <a:r>
            <a:rPr lang="en-US" sz="3600" b="1" dirty="0">
              <a:solidFill>
                <a:schemeClr val="tx1"/>
              </a:solidFill>
              <a:latin typeface="Times New Roman" panose="02020603050405020304" pitchFamily="18" charset="0"/>
              <a:cs typeface="Times New Roman" panose="02020603050405020304" pitchFamily="18" charset="0"/>
            </a:rPr>
            <a:t>:</a:t>
          </a:r>
          <a:endParaRPr lang="en-CH" sz="3600" b="1" dirty="0">
            <a:solidFill>
              <a:schemeClr val="tx1"/>
            </a:solidFill>
            <a:latin typeface="Times New Roman" panose="02020603050405020304" pitchFamily="18" charset="0"/>
            <a:cs typeface="Times New Roman" panose="02020603050405020304" pitchFamily="18" charset="0"/>
          </a:endParaRPr>
        </a:p>
      </dgm:t>
    </dgm:pt>
    <dgm:pt modelId="{9883B716-8692-994D-B2F7-D07C57B9FA31}" type="parTrans" cxnId="{D349B082-86A5-0C44-BA6C-F2F4DA965828}">
      <dgm:prSet/>
      <dgm:spPr/>
      <dgm:t>
        <a:bodyPr/>
        <a:lstStyle/>
        <a:p>
          <a:pPr algn="ctr"/>
          <a:endParaRPr lang="en-GB" sz="2000" b="1">
            <a:latin typeface="Times New Roman" panose="02020603050405020304" pitchFamily="18" charset="0"/>
            <a:cs typeface="Times New Roman" panose="02020603050405020304" pitchFamily="18" charset="0"/>
          </a:endParaRPr>
        </a:p>
      </dgm:t>
    </dgm:pt>
    <dgm:pt modelId="{D7E7FCCF-048B-8544-88FF-6FE6AFA56C88}" type="sibTrans" cxnId="{D349B082-86A5-0C44-BA6C-F2F4DA965828}">
      <dgm:prSet/>
      <dgm:spPr/>
      <dgm:t>
        <a:bodyPr/>
        <a:lstStyle/>
        <a:p>
          <a:pPr algn="ctr"/>
          <a:endParaRPr lang="en-GB" sz="2000" b="1">
            <a:latin typeface="Times New Roman" panose="02020603050405020304" pitchFamily="18" charset="0"/>
            <a:cs typeface="Times New Roman" panose="02020603050405020304" pitchFamily="18" charset="0"/>
          </a:endParaRPr>
        </a:p>
      </dgm:t>
    </dgm:pt>
    <dgm:pt modelId="{53F3CD80-E784-8441-80A3-3EE359AB55E1}">
      <dgm:prSet custT="1"/>
      <dgm:spPr>
        <a:solidFill>
          <a:schemeClr val="accent6">
            <a:lumMod val="40000"/>
            <a:lumOff val="60000"/>
          </a:schemeClr>
        </a:solidFill>
        <a:ln w="38100">
          <a:solidFill>
            <a:schemeClr val="tx1"/>
          </a:solidFill>
        </a:ln>
      </dgm:spPr>
      <dgm:t>
        <a:bodyPr/>
        <a:lstStyle/>
        <a:p>
          <a:pPr algn="ctr"/>
          <a:r>
            <a:rPr lang="en-GB" sz="2000" b="1" dirty="0">
              <a:solidFill>
                <a:schemeClr val="tx1"/>
              </a:solidFill>
              <a:latin typeface="Times New Roman" panose="02020603050405020304" pitchFamily="18" charset="0"/>
              <a:cs typeface="Times New Roman" panose="02020603050405020304" pitchFamily="18" charset="0"/>
            </a:rPr>
            <a:t>interstitial </a:t>
          </a:r>
          <a:r>
            <a:rPr lang="en-GB" sz="2000" b="1" dirty="0" err="1">
              <a:solidFill>
                <a:schemeClr val="tx1"/>
              </a:solidFill>
              <a:latin typeface="Times New Roman" panose="02020603050405020304" pitchFamily="18" charset="0"/>
              <a:cs typeface="Times New Roman" panose="02020603050405020304" pitchFamily="18" charset="0"/>
            </a:rPr>
            <a:t>edematous</a:t>
          </a:r>
          <a:r>
            <a:rPr lang="en-GB" sz="2000" b="1" dirty="0">
              <a:solidFill>
                <a:schemeClr val="tx1"/>
              </a:solidFill>
              <a:latin typeface="Times New Roman" panose="02020603050405020304" pitchFamily="18" charset="0"/>
              <a:cs typeface="Times New Roman" panose="02020603050405020304" pitchFamily="18" charset="0"/>
            </a:rPr>
            <a:t> pancreatitis (IEP)</a:t>
          </a:r>
          <a:endParaRPr lang="en-CH" sz="2000" b="1" dirty="0">
            <a:solidFill>
              <a:schemeClr val="tx1"/>
            </a:solidFill>
            <a:latin typeface="Times New Roman" panose="02020603050405020304" pitchFamily="18" charset="0"/>
            <a:cs typeface="Times New Roman" panose="02020603050405020304" pitchFamily="18" charset="0"/>
          </a:endParaRPr>
        </a:p>
      </dgm:t>
    </dgm:pt>
    <dgm:pt modelId="{7FE8F82F-D325-2F46-AA6E-B209FEA1A640}" type="parTrans" cxnId="{2B336830-6FB1-144B-A751-7645D5FC05E0}">
      <dgm:prSet/>
      <dgm:spPr>
        <a:ln w="104775">
          <a:solidFill>
            <a:schemeClr val="tx1"/>
          </a:solidFill>
        </a:ln>
      </dgm:spPr>
      <dgm:t>
        <a:bodyPr/>
        <a:lstStyle/>
        <a:p>
          <a:pPr algn="ctr"/>
          <a:endParaRPr lang="en-GB" sz="2000" b="1">
            <a:latin typeface="Times New Roman" panose="02020603050405020304" pitchFamily="18" charset="0"/>
            <a:cs typeface="Times New Roman" panose="02020603050405020304" pitchFamily="18" charset="0"/>
          </a:endParaRPr>
        </a:p>
      </dgm:t>
    </dgm:pt>
    <dgm:pt modelId="{C0CE50B0-E986-5B4C-A477-1FB36A858892}" type="sibTrans" cxnId="{2B336830-6FB1-144B-A751-7645D5FC05E0}">
      <dgm:prSet/>
      <dgm:spPr/>
      <dgm:t>
        <a:bodyPr/>
        <a:lstStyle/>
        <a:p>
          <a:pPr algn="ctr"/>
          <a:endParaRPr lang="en-GB" sz="2000" b="1">
            <a:latin typeface="Times New Roman" panose="02020603050405020304" pitchFamily="18" charset="0"/>
            <a:cs typeface="Times New Roman" panose="02020603050405020304" pitchFamily="18" charset="0"/>
          </a:endParaRPr>
        </a:p>
      </dgm:t>
    </dgm:pt>
    <dgm:pt modelId="{054ED737-CDA6-2E4C-B1D7-7CB8F9A4671D}">
      <dgm:prSet custT="1"/>
      <dgm:spPr>
        <a:solidFill>
          <a:schemeClr val="accent6">
            <a:lumMod val="40000"/>
            <a:lumOff val="60000"/>
          </a:schemeClr>
        </a:solidFill>
        <a:ln w="38100">
          <a:solidFill>
            <a:schemeClr val="tx1"/>
          </a:solidFill>
        </a:ln>
      </dgm:spPr>
      <dgm:t>
        <a:bodyPr/>
        <a:lstStyle/>
        <a:p>
          <a:pPr algn="ctr"/>
          <a:r>
            <a:rPr lang="en-GB" sz="2000" b="1" dirty="0">
              <a:solidFill>
                <a:schemeClr val="tx1"/>
              </a:solidFill>
              <a:latin typeface="Times New Roman" panose="02020603050405020304" pitchFamily="18" charset="0"/>
              <a:cs typeface="Times New Roman" panose="02020603050405020304" pitchFamily="18" charset="0"/>
            </a:rPr>
            <a:t>necrotizing pancreatitis (NP</a:t>
          </a:r>
          <a:r>
            <a:rPr lang="en-US" sz="2000" b="1" dirty="0">
              <a:solidFill>
                <a:schemeClr val="tx1"/>
              </a:solidFill>
              <a:latin typeface="Times New Roman" panose="02020603050405020304" pitchFamily="18" charset="0"/>
              <a:cs typeface="Times New Roman" panose="02020603050405020304" pitchFamily="18" charset="0"/>
            </a:rPr>
            <a:t>) </a:t>
          </a:r>
          <a:endParaRPr lang="en-CH" sz="2000" b="1" dirty="0">
            <a:solidFill>
              <a:schemeClr val="tx1"/>
            </a:solidFill>
            <a:latin typeface="Times New Roman" panose="02020603050405020304" pitchFamily="18" charset="0"/>
            <a:cs typeface="Times New Roman" panose="02020603050405020304" pitchFamily="18" charset="0"/>
          </a:endParaRPr>
        </a:p>
      </dgm:t>
    </dgm:pt>
    <dgm:pt modelId="{718FE34C-777B-664B-A7EE-EC238D7077AD}" type="parTrans" cxnId="{6857A9B2-F177-DD49-B90D-1037758CDC0F}">
      <dgm:prSet/>
      <dgm:spPr>
        <a:ln w="104775"/>
      </dgm:spPr>
      <dgm:t>
        <a:bodyPr/>
        <a:lstStyle/>
        <a:p>
          <a:pPr algn="ctr"/>
          <a:endParaRPr lang="en-GB" sz="2000" b="1">
            <a:latin typeface="Times New Roman" panose="02020603050405020304" pitchFamily="18" charset="0"/>
            <a:cs typeface="Times New Roman" panose="02020603050405020304" pitchFamily="18" charset="0"/>
          </a:endParaRPr>
        </a:p>
      </dgm:t>
    </dgm:pt>
    <dgm:pt modelId="{026E7CC9-7C07-DE49-8CBC-C678C5AD2FF2}" type="sibTrans" cxnId="{6857A9B2-F177-DD49-B90D-1037758CDC0F}">
      <dgm:prSet/>
      <dgm:spPr/>
      <dgm:t>
        <a:bodyPr/>
        <a:lstStyle/>
        <a:p>
          <a:pPr algn="ctr"/>
          <a:endParaRPr lang="en-GB" sz="2000" b="1">
            <a:latin typeface="Times New Roman" panose="02020603050405020304" pitchFamily="18" charset="0"/>
            <a:cs typeface="Times New Roman" panose="02020603050405020304" pitchFamily="18" charset="0"/>
          </a:endParaRPr>
        </a:p>
      </dgm:t>
    </dgm:pt>
    <dgm:pt modelId="{2D6ABC79-EBE4-D842-A8E8-3310780A8D3C}">
      <dgm:prSet custT="1"/>
      <dgm:spPr>
        <a:solidFill>
          <a:schemeClr val="accent6">
            <a:lumMod val="40000"/>
            <a:lumOff val="60000"/>
          </a:schemeClr>
        </a:solidFill>
        <a:ln w="38100">
          <a:solidFill>
            <a:schemeClr val="tx1"/>
          </a:solidFill>
        </a:ln>
      </dgm:spPr>
      <dgm:t>
        <a:bodyPr/>
        <a:lstStyle/>
        <a:p>
          <a:pPr algn="ctr"/>
          <a:r>
            <a:rPr lang="en-GB" sz="2000" b="1" dirty="0">
              <a:solidFill>
                <a:schemeClr val="tx1"/>
              </a:solidFill>
              <a:latin typeface="Times New Roman" panose="02020603050405020304" pitchFamily="18" charset="0"/>
              <a:cs typeface="Times New Roman" panose="02020603050405020304" pitchFamily="18" charset="0"/>
            </a:rPr>
            <a:t>parenchymal necrosis</a:t>
          </a:r>
          <a:endParaRPr lang="en-CH" sz="2000" b="1" dirty="0">
            <a:solidFill>
              <a:schemeClr val="tx1"/>
            </a:solidFill>
            <a:latin typeface="Times New Roman" panose="02020603050405020304" pitchFamily="18" charset="0"/>
            <a:cs typeface="Times New Roman" panose="02020603050405020304" pitchFamily="18" charset="0"/>
          </a:endParaRPr>
        </a:p>
      </dgm:t>
    </dgm:pt>
    <dgm:pt modelId="{45E2D483-2C23-964B-AD5B-738F9AC9D110}" type="parTrans" cxnId="{5338EF15-39E7-894C-B170-DA6BDEB9D2B9}">
      <dgm:prSet/>
      <dgm:spPr>
        <a:ln w="104775"/>
      </dgm:spPr>
      <dgm:t>
        <a:bodyPr/>
        <a:lstStyle/>
        <a:p>
          <a:pPr algn="ctr"/>
          <a:endParaRPr lang="en-GB" sz="2000" b="1">
            <a:latin typeface="Times New Roman" panose="02020603050405020304" pitchFamily="18" charset="0"/>
            <a:cs typeface="Times New Roman" panose="02020603050405020304" pitchFamily="18" charset="0"/>
          </a:endParaRPr>
        </a:p>
      </dgm:t>
    </dgm:pt>
    <dgm:pt modelId="{CF5DD679-FDDE-E142-B2B2-7C0FB3959503}" type="sibTrans" cxnId="{5338EF15-39E7-894C-B170-DA6BDEB9D2B9}">
      <dgm:prSet/>
      <dgm:spPr/>
      <dgm:t>
        <a:bodyPr/>
        <a:lstStyle/>
        <a:p>
          <a:pPr algn="ctr"/>
          <a:endParaRPr lang="en-GB" sz="2000" b="1">
            <a:latin typeface="Times New Roman" panose="02020603050405020304" pitchFamily="18" charset="0"/>
            <a:cs typeface="Times New Roman" panose="02020603050405020304" pitchFamily="18" charset="0"/>
          </a:endParaRPr>
        </a:p>
      </dgm:t>
    </dgm:pt>
    <dgm:pt modelId="{039422B6-58BF-ED48-BCCE-28DDB45DAA7B}">
      <dgm:prSet custT="1"/>
      <dgm:spPr>
        <a:solidFill>
          <a:schemeClr val="accent6">
            <a:lumMod val="40000"/>
            <a:lumOff val="60000"/>
          </a:schemeClr>
        </a:solidFill>
        <a:ln w="38100">
          <a:solidFill>
            <a:schemeClr val="tx1"/>
          </a:solidFill>
        </a:ln>
      </dgm:spPr>
      <dgm:t>
        <a:bodyPr/>
        <a:lstStyle/>
        <a:p>
          <a:pPr algn="ctr"/>
          <a:r>
            <a:rPr lang="en-GB" sz="2000" b="1" dirty="0">
              <a:solidFill>
                <a:schemeClr val="tx1"/>
              </a:solidFill>
              <a:latin typeface="Times New Roman" panose="02020603050405020304" pitchFamily="18" charset="0"/>
              <a:cs typeface="Times New Roman" panose="02020603050405020304" pitchFamily="18" charset="0"/>
            </a:rPr>
            <a:t>peripancreatic necrosis</a:t>
          </a:r>
          <a:endParaRPr lang="en-CH" sz="2000" b="1" dirty="0">
            <a:solidFill>
              <a:schemeClr val="tx1"/>
            </a:solidFill>
            <a:latin typeface="Times New Roman" panose="02020603050405020304" pitchFamily="18" charset="0"/>
            <a:cs typeface="Times New Roman" panose="02020603050405020304" pitchFamily="18" charset="0"/>
          </a:endParaRPr>
        </a:p>
      </dgm:t>
    </dgm:pt>
    <dgm:pt modelId="{8D706CF5-54C8-6C4F-BE3E-82EA191C90C3}" type="parTrans" cxnId="{D61288B4-9E07-2241-912A-AF8B3D764303}">
      <dgm:prSet/>
      <dgm:spPr>
        <a:ln w="104775"/>
      </dgm:spPr>
      <dgm:t>
        <a:bodyPr/>
        <a:lstStyle/>
        <a:p>
          <a:pPr algn="ctr"/>
          <a:endParaRPr lang="en-GB" sz="2000" b="1">
            <a:latin typeface="Times New Roman" panose="02020603050405020304" pitchFamily="18" charset="0"/>
            <a:cs typeface="Times New Roman" panose="02020603050405020304" pitchFamily="18" charset="0"/>
          </a:endParaRPr>
        </a:p>
      </dgm:t>
    </dgm:pt>
    <dgm:pt modelId="{721090C6-AE09-E745-9CDA-C2C1EDBD5DD5}" type="sibTrans" cxnId="{D61288B4-9E07-2241-912A-AF8B3D764303}">
      <dgm:prSet/>
      <dgm:spPr/>
      <dgm:t>
        <a:bodyPr/>
        <a:lstStyle/>
        <a:p>
          <a:pPr algn="ctr"/>
          <a:endParaRPr lang="en-GB" sz="2000" b="1">
            <a:latin typeface="Times New Roman" panose="02020603050405020304" pitchFamily="18" charset="0"/>
            <a:cs typeface="Times New Roman" panose="02020603050405020304" pitchFamily="18" charset="0"/>
          </a:endParaRPr>
        </a:p>
      </dgm:t>
    </dgm:pt>
    <dgm:pt modelId="{2D71CC50-D1C3-7C46-B14F-A87953B04D2B}">
      <dgm:prSet custT="1"/>
      <dgm:spPr>
        <a:solidFill>
          <a:schemeClr val="accent6">
            <a:lumMod val="40000"/>
            <a:lumOff val="60000"/>
          </a:schemeClr>
        </a:solidFill>
        <a:ln w="38100">
          <a:solidFill>
            <a:schemeClr val="tx1"/>
          </a:solidFill>
        </a:ln>
      </dgm:spPr>
      <dgm:t>
        <a:bodyPr/>
        <a:lstStyle/>
        <a:p>
          <a:pPr algn="ctr"/>
          <a:r>
            <a:rPr lang="en-GB" sz="2000" b="1" dirty="0">
              <a:solidFill>
                <a:schemeClr val="tx1"/>
              </a:solidFill>
              <a:latin typeface="Times New Roman" panose="02020603050405020304" pitchFamily="18" charset="0"/>
              <a:cs typeface="Times New Roman" panose="02020603050405020304" pitchFamily="18" charset="0"/>
            </a:rPr>
            <a:t>combined type (peripancreatic and parenchymal necrosis)</a:t>
          </a:r>
          <a:endParaRPr lang="en-CH" sz="2000" b="1" dirty="0">
            <a:solidFill>
              <a:schemeClr val="tx1"/>
            </a:solidFill>
            <a:latin typeface="Times New Roman" panose="02020603050405020304" pitchFamily="18" charset="0"/>
            <a:cs typeface="Times New Roman" panose="02020603050405020304" pitchFamily="18" charset="0"/>
          </a:endParaRPr>
        </a:p>
      </dgm:t>
    </dgm:pt>
    <dgm:pt modelId="{FA07AA3E-212D-6140-911F-26BB63543193}" type="parTrans" cxnId="{2EAD81D6-8122-4346-8746-C5D25056007C}">
      <dgm:prSet/>
      <dgm:spPr>
        <a:solidFill>
          <a:schemeClr val="accent5">
            <a:lumMod val="75000"/>
          </a:schemeClr>
        </a:solidFill>
        <a:ln w="101600">
          <a:solidFill>
            <a:schemeClr val="tx1"/>
          </a:solidFill>
        </a:ln>
      </dgm:spPr>
      <dgm:t>
        <a:bodyPr/>
        <a:lstStyle/>
        <a:p>
          <a:pPr algn="ctr"/>
          <a:endParaRPr lang="en-GB" sz="2000" b="1">
            <a:latin typeface="Times New Roman" panose="02020603050405020304" pitchFamily="18" charset="0"/>
            <a:cs typeface="Times New Roman" panose="02020603050405020304" pitchFamily="18" charset="0"/>
          </a:endParaRPr>
        </a:p>
      </dgm:t>
    </dgm:pt>
    <dgm:pt modelId="{B7A6B783-933D-1A44-9C0B-44E531D1053B}" type="sibTrans" cxnId="{2EAD81D6-8122-4346-8746-C5D25056007C}">
      <dgm:prSet/>
      <dgm:spPr/>
      <dgm:t>
        <a:bodyPr/>
        <a:lstStyle/>
        <a:p>
          <a:pPr algn="ctr"/>
          <a:endParaRPr lang="en-GB" sz="2000" b="1">
            <a:latin typeface="Times New Roman" panose="02020603050405020304" pitchFamily="18" charset="0"/>
            <a:cs typeface="Times New Roman" panose="02020603050405020304" pitchFamily="18" charset="0"/>
          </a:endParaRPr>
        </a:p>
      </dgm:t>
    </dgm:pt>
    <dgm:pt modelId="{B5BC656E-30C0-D745-A141-ACAEE77052C6}" type="pres">
      <dgm:prSet presAssocID="{BA556181-3D10-F446-9F0A-C3AF2A338EF2}" presName="hierChild1" presStyleCnt="0">
        <dgm:presLayoutVars>
          <dgm:orgChart val="1"/>
          <dgm:chPref val="1"/>
          <dgm:dir/>
          <dgm:animOne val="branch"/>
          <dgm:animLvl val="lvl"/>
          <dgm:resizeHandles/>
        </dgm:presLayoutVars>
      </dgm:prSet>
      <dgm:spPr/>
    </dgm:pt>
    <dgm:pt modelId="{98A5B9DD-6F64-9D49-8AC1-DEDC4EBA7367}" type="pres">
      <dgm:prSet presAssocID="{1FD8B0B7-DE98-3043-875D-D94CA391027D}" presName="hierRoot1" presStyleCnt="0">
        <dgm:presLayoutVars>
          <dgm:hierBranch val="init"/>
        </dgm:presLayoutVars>
      </dgm:prSet>
      <dgm:spPr/>
    </dgm:pt>
    <dgm:pt modelId="{043160EE-E4A0-1847-A9D4-1D5FB5F79D82}" type="pres">
      <dgm:prSet presAssocID="{1FD8B0B7-DE98-3043-875D-D94CA391027D}" presName="rootComposite1" presStyleCnt="0"/>
      <dgm:spPr/>
    </dgm:pt>
    <dgm:pt modelId="{5FAF4769-E7D6-7E45-B448-35078299468E}" type="pres">
      <dgm:prSet presAssocID="{1FD8B0B7-DE98-3043-875D-D94CA391027D}" presName="rootText1" presStyleLbl="node0" presStyleIdx="0" presStyleCnt="1" custScaleX="593106" custScaleY="113340">
        <dgm:presLayoutVars>
          <dgm:chPref val="3"/>
        </dgm:presLayoutVars>
      </dgm:prSet>
      <dgm:spPr/>
    </dgm:pt>
    <dgm:pt modelId="{93955581-FB88-D846-BBF9-58091C6B3864}" type="pres">
      <dgm:prSet presAssocID="{1FD8B0B7-DE98-3043-875D-D94CA391027D}" presName="rootConnector1" presStyleLbl="node1" presStyleIdx="0" presStyleCnt="0"/>
      <dgm:spPr/>
    </dgm:pt>
    <dgm:pt modelId="{B9BFC5CD-9AC5-874F-BDD9-75F85E159E66}" type="pres">
      <dgm:prSet presAssocID="{1FD8B0B7-DE98-3043-875D-D94CA391027D}" presName="hierChild2" presStyleCnt="0"/>
      <dgm:spPr/>
    </dgm:pt>
    <dgm:pt modelId="{C65CDAAC-A6F6-024D-ABCD-F80D44D222D6}" type="pres">
      <dgm:prSet presAssocID="{7FE8F82F-D325-2F46-AA6E-B209FEA1A640}" presName="Name37" presStyleLbl="parChTrans1D2" presStyleIdx="0" presStyleCnt="2"/>
      <dgm:spPr/>
    </dgm:pt>
    <dgm:pt modelId="{2F9DA4FF-4EEF-494D-A19C-AD94F20B98FE}" type="pres">
      <dgm:prSet presAssocID="{53F3CD80-E784-8441-80A3-3EE359AB55E1}" presName="hierRoot2" presStyleCnt="0">
        <dgm:presLayoutVars>
          <dgm:hierBranch val="init"/>
        </dgm:presLayoutVars>
      </dgm:prSet>
      <dgm:spPr/>
    </dgm:pt>
    <dgm:pt modelId="{3A79D706-6FF6-CA40-ACDC-617D55468131}" type="pres">
      <dgm:prSet presAssocID="{53F3CD80-E784-8441-80A3-3EE359AB55E1}" presName="rootComposite" presStyleCnt="0"/>
      <dgm:spPr/>
    </dgm:pt>
    <dgm:pt modelId="{3FC19FD6-1539-454E-AFB1-6ED766A08767}" type="pres">
      <dgm:prSet presAssocID="{53F3CD80-E784-8441-80A3-3EE359AB55E1}" presName="rootText" presStyleLbl="node2" presStyleIdx="0" presStyleCnt="2" custScaleX="229777" custScaleY="145041">
        <dgm:presLayoutVars>
          <dgm:chPref val="3"/>
        </dgm:presLayoutVars>
      </dgm:prSet>
      <dgm:spPr/>
    </dgm:pt>
    <dgm:pt modelId="{004CE878-8C79-914A-B9C0-BA03B524547F}" type="pres">
      <dgm:prSet presAssocID="{53F3CD80-E784-8441-80A3-3EE359AB55E1}" presName="rootConnector" presStyleLbl="node2" presStyleIdx="0" presStyleCnt="2"/>
      <dgm:spPr/>
    </dgm:pt>
    <dgm:pt modelId="{593E5F37-8646-564A-8DF8-7E3152A4A5E6}" type="pres">
      <dgm:prSet presAssocID="{53F3CD80-E784-8441-80A3-3EE359AB55E1}" presName="hierChild4" presStyleCnt="0"/>
      <dgm:spPr/>
    </dgm:pt>
    <dgm:pt modelId="{DEAA6E4D-BAB6-BF43-8EF1-87681521EC1D}" type="pres">
      <dgm:prSet presAssocID="{53F3CD80-E784-8441-80A3-3EE359AB55E1}" presName="hierChild5" presStyleCnt="0"/>
      <dgm:spPr/>
    </dgm:pt>
    <dgm:pt modelId="{D3BFE79A-C0F7-9740-A467-2B8D5800A957}" type="pres">
      <dgm:prSet presAssocID="{718FE34C-777B-664B-A7EE-EC238D7077AD}" presName="Name37" presStyleLbl="parChTrans1D2" presStyleIdx="1" presStyleCnt="2"/>
      <dgm:spPr/>
    </dgm:pt>
    <dgm:pt modelId="{8739B545-2E82-5849-874D-7ADF8FE3FB6D}" type="pres">
      <dgm:prSet presAssocID="{054ED737-CDA6-2E4C-B1D7-7CB8F9A4671D}" presName="hierRoot2" presStyleCnt="0">
        <dgm:presLayoutVars>
          <dgm:hierBranch val="init"/>
        </dgm:presLayoutVars>
      </dgm:prSet>
      <dgm:spPr/>
    </dgm:pt>
    <dgm:pt modelId="{FC584768-2F66-7247-B5AD-6646AAA43256}" type="pres">
      <dgm:prSet presAssocID="{054ED737-CDA6-2E4C-B1D7-7CB8F9A4671D}" presName="rootComposite" presStyleCnt="0"/>
      <dgm:spPr/>
    </dgm:pt>
    <dgm:pt modelId="{AC994C0D-833A-E341-98F1-222CCA83D3C3}" type="pres">
      <dgm:prSet presAssocID="{054ED737-CDA6-2E4C-B1D7-7CB8F9A4671D}" presName="rootText" presStyleLbl="node2" presStyleIdx="1" presStyleCnt="2" custScaleX="238000" custScaleY="145764">
        <dgm:presLayoutVars>
          <dgm:chPref val="3"/>
        </dgm:presLayoutVars>
      </dgm:prSet>
      <dgm:spPr/>
    </dgm:pt>
    <dgm:pt modelId="{F145619A-8F7F-E046-A093-0330F0A97EE9}" type="pres">
      <dgm:prSet presAssocID="{054ED737-CDA6-2E4C-B1D7-7CB8F9A4671D}" presName="rootConnector" presStyleLbl="node2" presStyleIdx="1" presStyleCnt="2"/>
      <dgm:spPr/>
    </dgm:pt>
    <dgm:pt modelId="{D925B232-D060-3243-BCB9-7B1E4C3A5105}" type="pres">
      <dgm:prSet presAssocID="{054ED737-CDA6-2E4C-B1D7-7CB8F9A4671D}" presName="hierChild4" presStyleCnt="0"/>
      <dgm:spPr/>
    </dgm:pt>
    <dgm:pt modelId="{E8795522-A104-104D-86EC-AF70B9ADC9AE}" type="pres">
      <dgm:prSet presAssocID="{45E2D483-2C23-964B-AD5B-738F9AC9D110}" presName="Name37" presStyleLbl="parChTrans1D3" presStyleIdx="0" presStyleCnt="3"/>
      <dgm:spPr/>
    </dgm:pt>
    <dgm:pt modelId="{4597951B-448E-5246-8C7F-8442F68E2731}" type="pres">
      <dgm:prSet presAssocID="{2D6ABC79-EBE4-D842-A8E8-3310780A8D3C}" presName="hierRoot2" presStyleCnt="0">
        <dgm:presLayoutVars>
          <dgm:hierBranch val="init"/>
        </dgm:presLayoutVars>
      </dgm:prSet>
      <dgm:spPr/>
    </dgm:pt>
    <dgm:pt modelId="{A8290127-FC00-C241-803C-B05D6D05FFEA}" type="pres">
      <dgm:prSet presAssocID="{2D6ABC79-EBE4-D842-A8E8-3310780A8D3C}" presName="rootComposite" presStyleCnt="0"/>
      <dgm:spPr/>
    </dgm:pt>
    <dgm:pt modelId="{1739FAC6-E5FC-F844-B1DF-45D27C3DC926}" type="pres">
      <dgm:prSet presAssocID="{2D6ABC79-EBE4-D842-A8E8-3310780A8D3C}" presName="rootText" presStyleLbl="node3" presStyleIdx="0" presStyleCnt="3" custScaleX="143337">
        <dgm:presLayoutVars>
          <dgm:chPref val="3"/>
        </dgm:presLayoutVars>
      </dgm:prSet>
      <dgm:spPr/>
    </dgm:pt>
    <dgm:pt modelId="{C9B7E1B4-D3BE-EC4C-B514-E85D293DDE04}" type="pres">
      <dgm:prSet presAssocID="{2D6ABC79-EBE4-D842-A8E8-3310780A8D3C}" presName="rootConnector" presStyleLbl="node3" presStyleIdx="0" presStyleCnt="3"/>
      <dgm:spPr/>
    </dgm:pt>
    <dgm:pt modelId="{DAC82C9A-8847-0348-BE5C-7491E4F6583B}" type="pres">
      <dgm:prSet presAssocID="{2D6ABC79-EBE4-D842-A8E8-3310780A8D3C}" presName="hierChild4" presStyleCnt="0"/>
      <dgm:spPr/>
    </dgm:pt>
    <dgm:pt modelId="{480E0EF0-696A-EE40-951A-2F83F31CC434}" type="pres">
      <dgm:prSet presAssocID="{2D6ABC79-EBE4-D842-A8E8-3310780A8D3C}" presName="hierChild5" presStyleCnt="0"/>
      <dgm:spPr/>
    </dgm:pt>
    <dgm:pt modelId="{331DBA82-4DA4-0044-B277-E604D069ECBB}" type="pres">
      <dgm:prSet presAssocID="{8D706CF5-54C8-6C4F-BE3E-82EA191C90C3}" presName="Name37" presStyleLbl="parChTrans1D3" presStyleIdx="1" presStyleCnt="3"/>
      <dgm:spPr/>
    </dgm:pt>
    <dgm:pt modelId="{D45E4A6F-DE57-5841-B333-2F28755ACB6A}" type="pres">
      <dgm:prSet presAssocID="{039422B6-58BF-ED48-BCCE-28DDB45DAA7B}" presName="hierRoot2" presStyleCnt="0">
        <dgm:presLayoutVars>
          <dgm:hierBranch val="init"/>
        </dgm:presLayoutVars>
      </dgm:prSet>
      <dgm:spPr/>
    </dgm:pt>
    <dgm:pt modelId="{F4DEADEE-A380-BF4B-8A91-EFD6A865E0F5}" type="pres">
      <dgm:prSet presAssocID="{039422B6-58BF-ED48-BCCE-28DDB45DAA7B}" presName="rootComposite" presStyleCnt="0"/>
      <dgm:spPr/>
    </dgm:pt>
    <dgm:pt modelId="{F1284379-2235-284F-A8CC-A9DEF5C1F648}" type="pres">
      <dgm:prSet presAssocID="{039422B6-58BF-ED48-BCCE-28DDB45DAA7B}" presName="rootText" presStyleLbl="node3" presStyleIdx="1" presStyleCnt="3" custScaleX="141612">
        <dgm:presLayoutVars>
          <dgm:chPref val="3"/>
        </dgm:presLayoutVars>
      </dgm:prSet>
      <dgm:spPr/>
    </dgm:pt>
    <dgm:pt modelId="{677880C6-BB38-054B-8C09-02CB629DDD9D}" type="pres">
      <dgm:prSet presAssocID="{039422B6-58BF-ED48-BCCE-28DDB45DAA7B}" presName="rootConnector" presStyleLbl="node3" presStyleIdx="1" presStyleCnt="3"/>
      <dgm:spPr/>
    </dgm:pt>
    <dgm:pt modelId="{56BBE319-5812-EF4A-A5B5-148097D562F7}" type="pres">
      <dgm:prSet presAssocID="{039422B6-58BF-ED48-BCCE-28DDB45DAA7B}" presName="hierChild4" presStyleCnt="0"/>
      <dgm:spPr/>
    </dgm:pt>
    <dgm:pt modelId="{888FAFC4-3646-8C4F-95D2-D08E5E0D4AC0}" type="pres">
      <dgm:prSet presAssocID="{039422B6-58BF-ED48-BCCE-28DDB45DAA7B}" presName="hierChild5" presStyleCnt="0"/>
      <dgm:spPr/>
    </dgm:pt>
    <dgm:pt modelId="{78404019-67F5-1043-B4BB-32267001F8E8}" type="pres">
      <dgm:prSet presAssocID="{FA07AA3E-212D-6140-911F-26BB63543193}" presName="Name37" presStyleLbl="parChTrans1D3" presStyleIdx="2" presStyleCnt="3"/>
      <dgm:spPr/>
    </dgm:pt>
    <dgm:pt modelId="{F20307DE-05B3-3340-A5AC-1965F241EB91}" type="pres">
      <dgm:prSet presAssocID="{2D71CC50-D1C3-7C46-B14F-A87953B04D2B}" presName="hierRoot2" presStyleCnt="0">
        <dgm:presLayoutVars>
          <dgm:hierBranch val="init"/>
        </dgm:presLayoutVars>
      </dgm:prSet>
      <dgm:spPr/>
    </dgm:pt>
    <dgm:pt modelId="{335C5ED3-F3E0-294B-9043-66234BA894AF}" type="pres">
      <dgm:prSet presAssocID="{2D71CC50-D1C3-7C46-B14F-A87953B04D2B}" presName="rootComposite" presStyleCnt="0"/>
      <dgm:spPr/>
    </dgm:pt>
    <dgm:pt modelId="{5E6A89D5-126B-0749-AF31-3F126D906252}" type="pres">
      <dgm:prSet presAssocID="{2D71CC50-D1C3-7C46-B14F-A87953B04D2B}" presName="rootText" presStyleLbl="node3" presStyleIdx="2" presStyleCnt="3" custScaleX="141612" custScaleY="127908">
        <dgm:presLayoutVars>
          <dgm:chPref val="3"/>
        </dgm:presLayoutVars>
      </dgm:prSet>
      <dgm:spPr/>
    </dgm:pt>
    <dgm:pt modelId="{88FCCAAE-4BCB-384D-A66F-574FE7A9A36B}" type="pres">
      <dgm:prSet presAssocID="{2D71CC50-D1C3-7C46-B14F-A87953B04D2B}" presName="rootConnector" presStyleLbl="node3" presStyleIdx="2" presStyleCnt="3"/>
      <dgm:spPr/>
    </dgm:pt>
    <dgm:pt modelId="{49E9B143-4119-554E-98A8-90AA2A0C2A3C}" type="pres">
      <dgm:prSet presAssocID="{2D71CC50-D1C3-7C46-B14F-A87953B04D2B}" presName="hierChild4" presStyleCnt="0"/>
      <dgm:spPr/>
    </dgm:pt>
    <dgm:pt modelId="{84D7532C-D840-0349-8791-E6CC173F535B}" type="pres">
      <dgm:prSet presAssocID="{2D71CC50-D1C3-7C46-B14F-A87953B04D2B}" presName="hierChild5" presStyleCnt="0"/>
      <dgm:spPr/>
    </dgm:pt>
    <dgm:pt modelId="{6A0CC6F1-BDFB-E34C-856C-C9A71B29777F}" type="pres">
      <dgm:prSet presAssocID="{054ED737-CDA6-2E4C-B1D7-7CB8F9A4671D}" presName="hierChild5" presStyleCnt="0"/>
      <dgm:spPr/>
    </dgm:pt>
    <dgm:pt modelId="{AC092679-4CA5-9649-A5F6-FED79510CB09}" type="pres">
      <dgm:prSet presAssocID="{1FD8B0B7-DE98-3043-875D-D94CA391027D}" presName="hierChild3" presStyleCnt="0"/>
      <dgm:spPr/>
    </dgm:pt>
  </dgm:ptLst>
  <dgm:cxnLst>
    <dgm:cxn modelId="{5338EF15-39E7-894C-B170-DA6BDEB9D2B9}" srcId="{054ED737-CDA6-2E4C-B1D7-7CB8F9A4671D}" destId="{2D6ABC79-EBE4-D842-A8E8-3310780A8D3C}" srcOrd="0" destOrd="0" parTransId="{45E2D483-2C23-964B-AD5B-738F9AC9D110}" sibTransId="{CF5DD679-FDDE-E142-B2B2-7C0FB3959503}"/>
    <dgm:cxn modelId="{B907FE1E-0BB4-544B-9F82-2E6C7BA80A8C}" type="presOf" srcId="{2D6ABC79-EBE4-D842-A8E8-3310780A8D3C}" destId="{1739FAC6-E5FC-F844-B1DF-45D27C3DC926}" srcOrd="0" destOrd="0" presId="urn:microsoft.com/office/officeart/2005/8/layout/orgChart1"/>
    <dgm:cxn modelId="{86DA0F2F-87F2-8545-A4B8-3E91338756FC}" type="presOf" srcId="{718FE34C-777B-664B-A7EE-EC238D7077AD}" destId="{D3BFE79A-C0F7-9740-A467-2B8D5800A957}" srcOrd="0" destOrd="0" presId="urn:microsoft.com/office/officeart/2005/8/layout/orgChart1"/>
    <dgm:cxn modelId="{2B336830-6FB1-144B-A751-7645D5FC05E0}" srcId="{1FD8B0B7-DE98-3043-875D-D94CA391027D}" destId="{53F3CD80-E784-8441-80A3-3EE359AB55E1}" srcOrd="0" destOrd="0" parTransId="{7FE8F82F-D325-2F46-AA6E-B209FEA1A640}" sibTransId="{C0CE50B0-E986-5B4C-A477-1FB36A858892}"/>
    <dgm:cxn modelId="{0930C738-6E37-F947-947A-09916FBEA43C}" type="presOf" srcId="{45E2D483-2C23-964B-AD5B-738F9AC9D110}" destId="{E8795522-A104-104D-86EC-AF70B9ADC9AE}" srcOrd="0" destOrd="0" presId="urn:microsoft.com/office/officeart/2005/8/layout/orgChart1"/>
    <dgm:cxn modelId="{FF46C23C-1E53-8B49-8628-D0207B3BE459}" type="presOf" srcId="{2D71CC50-D1C3-7C46-B14F-A87953B04D2B}" destId="{5E6A89D5-126B-0749-AF31-3F126D906252}" srcOrd="0" destOrd="0" presId="urn:microsoft.com/office/officeart/2005/8/layout/orgChart1"/>
    <dgm:cxn modelId="{0D01A740-3CB4-6E40-B33F-1A67B7A25373}" type="presOf" srcId="{1FD8B0B7-DE98-3043-875D-D94CA391027D}" destId="{93955581-FB88-D846-BBF9-58091C6B3864}" srcOrd="1" destOrd="0" presId="urn:microsoft.com/office/officeart/2005/8/layout/orgChart1"/>
    <dgm:cxn modelId="{D0AACA49-191A-4F45-A35A-16F41E5EE78C}" type="presOf" srcId="{BA556181-3D10-F446-9F0A-C3AF2A338EF2}" destId="{B5BC656E-30C0-D745-A141-ACAEE77052C6}" srcOrd="0" destOrd="0" presId="urn:microsoft.com/office/officeart/2005/8/layout/orgChart1"/>
    <dgm:cxn modelId="{76DC3753-1717-2B44-A674-08AD2A9B285D}" type="presOf" srcId="{054ED737-CDA6-2E4C-B1D7-7CB8F9A4671D}" destId="{AC994C0D-833A-E341-98F1-222CCA83D3C3}" srcOrd="0" destOrd="0" presId="urn:microsoft.com/office/officeart/2005/8/layout/orgChart1"/>
    <dgm:cxn modelId="{6F8C9657-9899-794F-8840-D82146BC2C63}" type="presOf" srcId="{FA07AA3E-212D-6140-911F-26BB63543193}" destId="{78404019-67F5-1043-B4BB-32267001F8E8}" srcOrd="0" destOrd="0" presId="urn:microsoft.com/office/officeart/2005/8/layout/orgChart1"/>
    <dgm:cxn modelId="{E597B461-D0E9-DE46-9821-D4296655EFEC}" type="presOf" srcId="{054ED737-CDA6-2E4C-B1D7-7CB8F9A4671D}" destId="{F145619A-8F7F-E046-A093-0330F0A97EE9}" srcOrd="1" destOrd="0" presId="urn:microsoft.com/office/officeart/2005/8/layout/orgChart1"/>
    <dgm:cxn modelId="{BA28DD66-501B-704B-8AD6-084934B6765E}" type="presOf" srcId="{2D6ABC79-EBE4-D842-A8E8-3310780A8D3C}" destId="{C9B7E1B4-D3BE-EC4C-B514-E85D293DDE04}" srcOrd="1" destOrd="0" presId="urn:microsoft.com/office/officeart/2005/8/layout/orgChart1"/>
    <dgm:cxn modelId="{0674BF6B-1EC4-014C-81D4-EC965F368FE6}" type="presOf" srcId="{1FD8B0B7-DE98-3043-875D-D94CA391027D}" destId="{5FAF4769-E7D6-7E45-B448-35078299468E}" srcOrd="0" destOrd="0" presId="urn:microsoft.com/office/officeart/2005/8/layout/orgChart1"/>
    <dgm:cxn modelId="{D349B082-86A5-0C44-BA6C-F2F4DA965828}" srcId="{BA556181-3D10-F446-9F0A-C3AF2A338EF2}" destId="{1FD8B0B7-DE98-3043-875D-D94CA391027D}" srcOrd="0" destOrd="0" parTransId="{9883B716-8692-994D-B2F7-D07C57B9FA31}" sibTransId="{D7E7FCCF-048B-8544-88FF-6FE6AFA56C88}"/>
    <dgm:cxn modelId="{25A51084-140D-6845-A660-7408A2E6C597}" type="presOf" srcId="{8D706CF5-54C8-6C4F-BE3E-82EA191C90C3}" destId="{331DBA82-4DA4-0044-B277-E604D069ECBB}" srcOrd="0" destOrd="0" presId="urn:microsoft.com/office/officeart/2005/8/layout/orgChart1"/>
    <dgm:cxn modelId="{6857A9B2-F177-DD49-B90D-1037758CDC0F}" srcId="{1FD8B0B7-DE98-3043-875D-D94CA391027D}" destId="{054ED737-CDA6-2E4C-B1D7-7CB8F9A4671D}" srcOrd="1" destOrd="0" parTransId="{718FE34C-777B-664B-A7EE-EC238D7077AD}" sibTransId="{026E7CC9-7C07-DE49-8CBC-C678C5AD2FF2}"/>
    <dgm:cxn modelId="{D61288B4-9E07-2241-912A-AF8B3D764303}" srcId="{054ED737-CDA6-2E4C-B1D7-7CB8F9A4671D}" destId="{039422B6-58BF-ED48-BCCE-28DDB45DAA7B}" srcOrd="1" destOrd="0" parTransId="{8D706CF5-54C8-6C4F-BE3E-82EA191C90C3}" sibTransId="{721090C6-AE09-E745-9CDA-C2C1EDBD5DD5}"/>
    <dgm:cxn modelId="{C7F5A8C5-5A6E-AC4E-B79B-3F4A9234A8AB}" type="presOf" srcId="{53F3CD80-E784-8441-80A3-3EE359AB55E1}" destId="{3FC19FD6-1539-454E-AFB1-6ED766A08767}" srcOrd="0" destOrd="0" presId="urn:microsoft.com/office/officeart/2005/8/layout/orgChart1"/>
    <dgm:cxn modelId="{9298B0CE-5500-E141-BE99-F3458BE2856E}" type="presOf" srcId="{7FE8F82F-D325-2F46-AA6E-B209FEA1A640}" destId="{C65CDAAC-A6F6-024D-ABCD-F80D44D222D6}" srcOrd="0" destOrd="0" presId="urn:microsoft.com/office/officeart/2005/8/layout/orgChart1"/>
    <dgm:cxn modelId="{489608D6-B2AA-794A-B960-2E2CA4151747}" type="presOf" srcId="{2D71CC50-D1C3-7C46-B14F-A87953B04D2B}" destId="{88FCCAAE-4BCB-384D-A66F-574FE7A9A36B}" srcOrd="1" destOrd="0" presId="urn:microsoft.com/office/officeart/2005/8/layout/orgChart1"/>
    <dgm:cxn modelId="{2EAD81D6-8122-4346-8746-C5D25056007C}" srcId="{054ED737-CDA6-2E4C-B1D7-7CB8F9A4671D}" destId="{2D71CC50-D1C3-7C46-B14F-A87953B04D2B}" srcOrd="2" destOrd="0" parTransId="{FA07AA3E-212D-6140-911F-26BB63543193}" sibTransId="{B7A6B783-933D-1A44-9C0B-44E531D1053B}"/>
    <dgm:cxn modelId="{12B28BD8-F55F-A542-B4B0-F4FCA9E019EC}" type="presOf" srcId="{039422B6-58BF-ED48-BCCE-28DDB45DAA7B}" destId="{F1284379-2235-284F-A8CC-A9DEF5C1F648}" srcOrd="0" destOrd="0" presId="urn:microsoft.com/office/officeart/2005/8/layout/orgChart1"/>
    <dgm:cxn modelId="{80501CE7-86CB-8545-813F-DB5D2E392166}" type="presOf" srcId="{53F3CD80-E784-8441-80A3-3EE359AB55E1}" destId="{004CE878-8C79-914A-B9C0-BA03B524547F}" srcOrd="1" destOrd="0" presId="urn:microsoft.com/office/officeart/2005/8/layout/orgChart1"/>
    <dgm:cxn modelId="{B3E207F6-76DC-ED40-8C83-EDB508ABE349}" type="presOf" srcId="{039422B6-58BF-ED48-BCCE-28DDB45DAA7B}" destId="{677880C6-BB38-054B-8C09-02CB629DDD9D}" srcOrd="1" destOrd="0" presId="urn:microsoft.com/office/officeart/2005/8/layout/orgChart1"/>
    <dgm:cxn modelId="{3359309E-B6B2-5941-B00B-AD61B2F94BD6}" type="presParOf" srcId="{B5BC656E-30C0-D745-A141-ACAEE77052C6}" destId="{98A5B9DD-6F64-9D49-8AC1-DEDC4EBA7367}" srcOrd="0" destOrd="0" presId="urn:microsoft.com/office/officeart/2005/8/layout/orgChart1"/>
    <dgm:cxn modelId="{130A20D9-97CC-EE4F-A0CD-05C5417DBF3A}" type="presParOf" srcId="{98A5B9DD-6F64-9D49-8AC1-DEDC4EBA7367}" destId="{043160EE-E4A0-1847-A9D4-1D5FB5F79D82}" srcOrd="0" destOrd="0" presId="urn:microsoft.com/office/officeart/2005/8/layout/orgChart1"/>
    <dgm:cxn modelId="{3846DAE4-8243-4144-BC39-9003EDEEF054}" type="presParOf" srcId="{043160EE-E4A0-1847-A9D4-1D5FB5F79D82}" destId="{5FAF4769-E7D6-7E45-B448-35078299468E}" srcOrd="0" destOrd="0" presId="urn:microsoft.com/office/officeart/2005/8/layout/orgChart1"/>
    <dgm:cxn modelId="{7706E720-F9B5-A246-ADFA-72218C041893}" type="presParOf" srcId="{043160EE-E4A0-1847-A9D4-1D5FB5F79D82}" destId="{93955581-FB88-D846-BBF9-58091C6B3864}" srcOrd="1" destOrd="0" presId="urn:microsoft.com/office/officeart/2005/8/layout/orgChart1"/>
    <dgm:cxn modelId="{0B8C7A4B-0B78-3344-A058-531F9EB6D52F}" type="presParOf" srcId="{98A5B9DD-6F64-9D49-8AC1-DEDC4EBA7367}" destId="{B9BFC5CD-9AC5-874F-BDD9-75F85E159E66}" srcOrd="1" destOrd="0" presId="urn:microsoft.com/office/officeart/2005/8/layout/orgChart1"/>
    <dgm:cxn modelId="{CB293274-42ED-A941-BE3F-52302E8093B0}" type="presParOf" srcId="{B9BFC5CD-9AC5-874F-BDD9-75F85E159E66}" destId="{C65CDAAC-A6F6-024D-ABCD-F80D44D222D6}" srcOrd="0" destOrd="0" presId="urn:microsoft.com/office/officeart/2005/8/layout/orgChart1"/>
    <dgm:cxn modelId="{28F9BE1D-BD72-9649-849D-6E9B2DA46888}" type="presParOf" srcId="{B9BFC5CD-9AC5-874F-BDD9-75F85E159E66}" destId="{2F9DA4FF-4EEF-494D-A19C-AD94F20B98FE}" srcOrd="1" destOrd="0" presId="urn:microsoft.com/office/officeart/2005/8/layout/orgChart1"/>
    <dgm:cxn modelId="{A97E2F1D-E443-AA47-A925-208FAC188095}" type="presParOf" srcId="{2F9DA4FF-4EEF-494D-A19C-AD94F20B98FE}" destId="{3A79D706-6FF6-CA40-ACDC-617D55468131}" srcOrd="0" destOrd="0" presId="urn:microsoft.com/office/officeart/2005/8/layout/orgChart1"/>
    <dgm:cxn modelId="{1238D1AE-EA0B-5E43-AABE-A5E77515A597}" type="presParOf" srcId="{3A79D706-6FF6-CA40-ACDC-617D55468131}" destId="{3FC19FD6-1539-454E-AFB1-6ED766A08767}" srcOrd="0" destOrd="0" presId="urn:microsoft.com/office/officeart/2005/8/layout/orgChart1"/>
    <dgm:cxn modelId="{61D1C5D4-DC85-724E-A667-0A878EF8C01A}" type="presParOf" srcId="{3A79D706-6FF6-CA40-ACDC-617D55468131}" destId="{004CE878-8C79-914A-B9C0-BA03B524547F}" srcOrd="1" destOrd="0" presId="urn:microsoft.com/office/officeart/2005/8/layout/orgChart1"/>
    <dgm:cxn modelId="{E0ECCBF7-DCB1-F54F-8DF6-2BB491F6933A}" type="presParOf" srcId="{2F9DA4FF-4EEF-494D-A19C-AD94F20B98FE}" destId="{593E5F37-8646-564A-8DF8-7E3152A4A5E6}" srcOrd="1" destOrd="0" presId="urn:microsoft.com/office/officeart/2005/8/layout/orgChart1"/>
    <dgm:cxn modelId="{E127DD08-41BD-9243-8F35-AAD324051B75}" type="presParOf" srcId="{2F9DA4FF-4EEF-494D-A19C-AD94F20B98FE}" destId="{DEAA6E4D-BAB6-BF43-8EF1-87681521EC1D}" srcOrd="2" destOrd="0" presId="urn:microsoft.com/office/officeart/2005/8/layout/orgChart1"/>
    <dgm:cxn modelId="{57FC7B1E-615B-ED42-953C-8DF8DB15589F}" type="presParOf" srcId="{B9BFC5CD-9AC5-874F-BDD9-75F85E159E66}" destId="{D3BFE79A-C0F7-9740-A467-2B8D5800A957}" srcOrd="2" destOrd="0" presId="urn:microsoft.com/office/officeart/2005/8/layout/orgChart1"/>
    <dgm:cxn modelId="{709EC8A4-A34B-E948-97A8-A2A359B77E3B}" type="presParOf" srcId="{B9BFC5CD-9AC5-874F-BDD9-75F85E159E66}" destId="{8739B545-2E82-5849-874D-7ADF8FE3FB6D}" srcOrd="3" destOrd="0" presId="urn:microsoft.com/office/officeart/2005/8/layout/orgChart1"/>
    <dgm:cxn modelId="{59F921F1-37D1-A74A-876E-C1239C028917}" type="presParOf" srcId="{8739B545-2E82-5849-874D-7ADF8FE3FB6D}" destId="{FC584768-2F66-7247-B5AD-6646AAA43256}" srcOrd="0" destOrd="0" presId="urn:microsoft.com/office/officeart/2005/8/layout/orgChart1"/>
    <dgm:cxn modelId="{16CE85BE-3F19-E34C-A4DA-F96F6E12ED3F}" type="presParOf" srcId="{FC584768-2F66-7247-B5AD-6646AAA43256}" destId="{AC994C0D-833A-E341-98F1-222CCA83D3C3}" srcOrd="0" destOrd="0" presId="urn:microsoft.com/office/officeart/2005/8/layout/orgChart1"/>
    <dgm:cxn modelId="{58709B7D-B203-E84D-B31C-C65C11170307}" type="presParOf" srcId="{FC584768-2F66-7247-B5AD-6646AAA43256}" destId="{F145619A-8F7F-E046-A093-0330F0A97EE9}" srcOrd="1" destOrd="0" presId="urn:microsoft.com/office/officeart/2005/8/layout/orgChart1"/>
    <dgm:cxn modelId="{3CC1565E-636D-CF49-A0E1-77B2E726F821}" type="presParOf" srcId="{8739B545-2E82-5849-874D-7ADF8FE3FB6D}" destId="{D925B232-D060-3243-BCB9-7B1E4C3A5105}" srcOrd="1" destOrd="0" presId="urn:microsoft.com/office/officeart/2005/8/layout/orgChart1"/>
    <dgm:cxn modelId="{99086B13-4D77-B94D-9FA5-6351AD6778B2}" type="presParOf" srcId="{D925B232-D060-3243-BCB9-7B1E4C3A5105}" destId="{E8795522-A104-104D-86EC-AF70B9ADC9AE}" srcOrd="0" destOrd="0" presId="urn:microsoft.com/office/officeart/2005/8/layout/orgChart1"/>
    <dgm:cxn modelId="{7147D7B2-3BC4-EF44-95AB-22ED39007F00}" type="presParOf" srcId="{D925B232-D060-3243-BCB9-7B1E4C3A5105}" destId="{4597951B-448E-5246-8C7F-8442F68E2731}" srcOrd="1" destOrd="0" presId="urn:microsoft.com/office/officeart/2005/8/layout/orgChart1"/>
    <dgm:cxn modelId="{9A67D833-0383-8A46-A49A-F6C2BC98103B}" type="presParOf" srcId="{4597951B-448E-5246-8C7F-8442F68E2731}" destId="{A8290127-FC00-C241-803C-B05D6D05FFEA}" srcOrd="0" destOrd="0" presId="urn:microsoft.com/office/officeart/2005/8/layout/orgChart1"/>
    <dgm:cxn modelId="{031DB37F-B142-3943-90AE-FCF82EA438F9}" type="presParOf" srcId="{A8290127-FC00-C241-803C-B05D6D05FFEA}" destId="{1739FAC6-E5FC-F844-B1DF-45D27C3DC926}" srcOrd="0" destOrd="0" presId="urn:microsoft.com/office/officeart/2005/8/layout/orgChart1"/>
    <dgm:cxn modelId="{14A1C447-F00A-1B45-AA3B-D4903E90CEBB}" type="presParOf" srcId="{A8290127-FC00-C241-803C-B05D6D05FFEA}" destId="{C9B7E1B4-D3BE-EC4C-B514-E85D293DDE04}" srcOrd="1" destOrd="0" presId="urn:microsoft.com/office/officeart/2005/8/layout/orgChart1"/>
    <dgm:cxn modelId="{C026CBF2-2304-AF4F-8DBB-B22AEC362B38}" type="presParOf" srcId="{4597951B-448E-5246-8C7F-8442F68E2731}" destId="{DAC82C9A-8847-0348-BE5C-7491E4F6583B}" srcOrd="1" destOrd="0" presId="urn:microsoft.com/office/officeart/2005/8/layout/orgChart1"/>
    <dgm:cxn modelId="{793743B5-3F8B-0047-9A24-D6ADB1D593EC}" type="presParOf" srcId="{4597951B-448E-5246-8C7F-8442F68E2731}" destId="{480E0EF0-696A-EE40-951A-2F83F31CC434}" srcOrd="2" destOrd="0" presId="urn:microsoft.com/office/officeart/2005/8/layout/orgChart1"/>
    <dgm:cxn modelId="{160C6FCB-417E-F64D-9151-37B1014E68A0}" type="presParOf" srcId="{D925B232-D060-3243-BCB9-7B1E4C3A5105}" destId="{331DBA82-4DA4-0044-B277-E604D069ECBB}" srcOrd="2" destOrd="0" presId="urn:microsoft.com/office/officeart/2005/8/layout/orgChart1"/>
    <dgm:cxn modelId="{7FFED70D-8DB6-F746-8366-E7CD8ADFEB98}" type="presParOf" srcId="{D925B232-D060-3243-BCB9-7B1E4C3A5105}" destId="{D45E4A6F-DE57-5841-B333-2F28755ACB6A}" srcOrd="3" destOrd="0" presId="urn:microsoft.com/office/officeart/2005/8/layout/orgChart1"/>
    <dgm:cxn modelId="{68646D94-D8DE-A04F-B0FC-A517D9E96373}" type="presParOf" srcId="{D45E4A6F-DE57-5841-B333-2F28755ACB6A}" destId="{F4DEADEE-A380-BF4B-8A91-EFD6A865E0F5}" srcOrd="0" destOrd="0" presId="urn:microsoft.com/office/officeart/2005/8/layout/orgChart1"/>
    <dgm:cxn modelId="{2CC031F2-8565-5C41-AA39-A2D0D5FC434D}" type="presParOf" srcId="{F4DEADEE-A380-BF4B-8A91-EFD6A865E0F5}" destId="{F1284379-2235-284F-A8CC-A9DEF5C1F648}" srcOrd="0" destOrd="0" presId="urn:microsoft.com/office/officeart/2005/8/layout/orgChart1"/>
    <dgm:cxn modelId="{D6995DDF-4190-BE4E-8309-1346AB6E6B24}" type="presParOf" srcId="{F4DEADEE-A380-BF4B-8A91-EFD6A865E0F5}" destId="{677880C6-BB38-054B-8C09-02CB629DDD9D}" srcOrd="1" destOrd="0" presId="urn:microsoft.com/office/officeart/2005/8/layout/orgChart1"/>
    <dgm:cxn modelId="{0F179EE4-2951-384E-B7EF-2AB3E32325CE}" type="presParOf" srcId="{D45E4A6F-DE57-5841-B333-2F28755ACB6A}" destId="{56BBE319-5812-EF4A-A5B5-148097D562F7}" srcOrd="1" destOrd="0" presId="urn:microsoft.com/office/officeart/2005/8/layout/orgChart1"/>
    <dgm:cxn modelId="{B0D70F79-FDCF-4E4C-9113-2568BE26B857}" type="presParOf" srcId="{D45E4A6F-DE57-5841-B333-2F28755ACB6A}" destId="{888FAFC4-3646-8C4F-95D2-D08E5E0D4AC0}" srcOrd="2" destOrd="0" presId="urn:microsoft.com/office/officeart/2005/8/layout/orgChart1"/>
    <dgm:cxn modelId="{D631AE53-027D-8D46-8EC6-A5EE4DE64FE3}" type="presParOf" srcId="{D925B232-D060-3243-BCB9-7B1E4C3A5105}" destId="{78404019-67F5-1043-B4BB-32267001F8E8}" srcOrd="4" destOrd="0" presId="urn:microsoft.com/office/officeart/2005/8/layout/orgChart1"/>
    <dgm:cxn modelId="{D6A45E5A-6087-2946-A3AD-92C403F71239}" type="presParOf" srcId="{D925B232-D060-3243-BCB9-7B1E4C3A5105}" destId="{F20307DE-05B3-3340-A5AC-1965F241EB91}" srcOrd="5" destOrd="0" presId="urn:microsoft.com/office/officeart/2005/8/layout/orgChart1"/>
    <dgm:cxn modelId="{233E3CAE-4034-BA45-B3BD-CA2D66967A09}" type="presParOf" srcId="{F20307DE-05B3-3340-A5AC-1965F241EB91}" destId="{335C5ED3-F3E0-294B-9043-66234BA894AF}" srcOrd="0" destOrd="0" presId="urn:microsoft.com/office/officeart/2005/8/layout/orgChart1"/>
    <dgm:cxn modelId="{8526947F-BA86-7748-AD0B-F78C29B3D5ED}" type="presParOf" srcId="{335C5ED3-F3E0-294B-9043-66234BA894AF}" destId="{5E6A89D5-126B-0749-AF31-3F126D906252}" srcOrd="0" destOrd="0" presId="urn:microsoft.com/office/officeart/2005/8/layout/orgChart1"/>
    <dgm:cxn modelId="{04ACB791-4BCD-284F-99CA-597861D5A2D8}" type="presParOf" srcId="{335C5ED3-F3E0-294B-9043-66234BA894AF}" destId="{88FCCAAE-4BCB-384D-A66F-574FE7A9A36B}" srcOrd="1" destOrd="0" presId="urn:microsoft.com/office/officeart/2005/8/layout/orgChart1"/>
    <dgm:cxn modelId="{B3CE0E3F-1F1F-0441-B898-16301DC4DF2B}" type="presParOf" srcId="{F20307DE-05B3-3340-A5AC-1965F241EB91}" destId="{49E9B143-4119-554E-98A8-90AA2A0C2A3C}" srcOrd="1" destOrd="0" presId="urn:microsoft.com/office/officeart/2005/8/layout/orgChart1"/>
    <dgm:cxn modelId="{D8E8B4C8-D272-744D-AE85-669EF2561C92}" type="presParOf" srcId="{F20307DE-05B3-3340-A5AC-1965F241EB91}" destId="{84D7532C-D840-0349-8791-E6CC173F535B}" srcOrd="2" destOrd="0" presId="urn:microsoft.com/office/officeart/2005/8/layout/orgChart1"/>
    <dgm:cxn modelId="{9BA1DE22-6CDD-164E-9979-3D6BCF79AEAD}" type="presParOf" srcId="{8739B545-2E82-5849-874D-7ADF8FE3FB6D}" destId="{6A0CC6F1-BDFB-E34C-856C-C9A71B29777F}" srcOrd="2" destOrd="0" presId="urn:microsoft.com/office/officeart/2005/8/layout/orgChart1"/>
    <dgm:cxn modelId="{3FE94B6D-1DBE-C544-8FD7-4203166DA62F}" type="presParOf" srcId="{98A5B9DD-6F64-9D49-8AC1-DEDC4EBA7367}" destId="{AC092679-4CA5-9649-A5F6-FED79510CB09}" srcOrd="2" destOrd="0" presId="urn:microsoft.com/office/officeart/2005/8/layout/orgChart1"/>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88BB6D9-729A-9B46-8FB4-C57BAD7B562C}" type="doc">
      <dgm:prSet loTypeId="urn:microsoft.com/office/officeart/2005/8/layout/vList3" loCatId="list" qsTypeId="urn:microsoft.com/office/officeart/2005/8/quickstyle/simple1" qsCatId="simple" csTypeId="urn:microsoft.com/office/officeart/2005/8/colors/accent1_2" csCatId="accent1" phldr="1"/>
      <dgm:spPr/>
      <dgm:t>
        <a:bodyPr/>
        <a:lstStyle/>
        <a:p>
          <a:endParaRPr lang="en-GB"/>
        </a:p>
      </dgm:t>
    </dgm:pt>
    <dgm:pt modelId="{3F1A549C-C8A5-714C-95A5-1D39E3758C11}">
      <dgm:prSet custT="1"/>
      <dgm:spPr>
        <a:solidFill>
          <a:schemeClr val="accent6">
            <a:lumMod val="50000"/>
          </a:schemeClr>
        </a:solidFill>
      </dgm:spPr>
      <dgm:t>
        <a:bodyPr/>
        <a:lstStyle/>
        <a:p>
          <a:r>
            <a:rPr lang="en-GB" sz="2400" b="1" dirty="0">
              <a:latin typeface="Times New Roman" panose="02020603050405020304" pitchFamily="18" charset="0"/>
              <a:cs typeface="Times New Roman" panose="02020603050405020304" pitchFamily="18" charset="0"/>
            </a:rPr>
            <a:t>acute necrotic collections (ANC): in the first 4 weeks; non-encapsulated heterogeneous net material</a:t>
          </a:r>
          <a:endParaRPr lang="en-CH" sz="2400" b="1">
            <a:latin typeface="Times New Roman" panose="02020603050405020304" pitchFamily="18" charset="0"/>
            <a:cs typeface="Times New Roman" panose="02020603050405020304" pitchFamily="18" charset="0"/>
          </a:endParaRPr>
        </a:p>
      </dgm:t>
    </dgm:pt>
    <dgm:pt modelId="{BC17EB47-0BC1-6748-B43A-DD39A3F35A3C}" type="parTrans" cxnId="{B93AC474-4F2E-B14E-85CC-5A53D52C717D}">
      <dgm:prSet/>
      <dgm:spPr/>
      <dgm:t>
        <a:bodyPr/>
        <a:lstStyle/>
        <a:p>
          <a:endParaRPr lang="en-GB" sz="2400" b="1">
            <a:latin typeface="Times New Roman" panose="02020603050405020304" pitchFamily="18" charset="0"/>
            <a:cs typeface="Times New Roman" panose="02020603050405020304" pitchFamily="18" charset="0"/>
          </a:endParaRPr>
        </a:p>
      </dgm:t>
    </dgm:pt>
    <dgm:pt modelId="{8412AC7E-FB59-4446-8273-5F50C1DA332A}" type="sibTrans" cxnId="{B93AC474-4F2E-B14E-85CC-5A53D52C717D}">
      <dgm:prSet/>
      <dgm:spPr/>
      <dgm:t>
        <a:bodyPr/>
        <a:lstStyle/>
        <a:p>
          <a:endParaRPr lang="en-GB" sz="2400" b="1">
            <a:latin typeface="Times New Roman" panose="02020603050405020304" pitchFamily="18" charset="0"/>
            <a:cs typeface="Times New Roman" panose="02020603050405020304" pitchFamily="18" charset="0"/>
          </a:endParaRPr>
        </a:p>
      </dgm:t>
    </dgm:pt>
    <dgm:pt modelId="{8AA4DBF9-AAB7-6943-A9F3-4A6D76E06CF1}">
      <dgm:prSet custT="1"/>
      <dgm:spPr>
        <a:solidFill>
          <a:schemeClr val="accent6">
            <a:lumMod val="50000"/>
          </a:schemeClr>
        </a:solidFill>
      </dgm:spPr>
      <dgm:t>
        <a:bodyPr/>
        <a:lstStyle/>
        <a:p>
          <a:r>
            <a:rPr lang="en-GB" sz="2400" b="1" dirty="0">
              <a:latin typeface="Times New Roman" panose="02020603050405020304" pitchFamily="18" charset="0"/>
              <a:cs typeface="Times New Roman" panose="02020603050405020304" pitchFamily="18" charset="0"/>
            </a:rPr>
            <a:t>walled (pancreatic) necrosis (VON or VOPN): develops after 4 weeks; encapsulated heterogeneous net material</a:t>
          </a:r>
          <a:endParaRPr lang="en-CH" sz="2400" b="1">
            <a:latin typeface="Times New Roman" panose="02020603050405020304" pitchFamily="18" charset="0"/>
            <a:cs typeface="Times New Roman" panose="02020603050405020304" pitchFamily="18" charset="0"/>
          </a:endParaRPr>
        </a:p>
      </dgm:t>
    </dgm:pt>
    <dgm:pt modelId="{BD0A1517-D1C4-8846-8FA8-5DA0C29D5A6C}" type="parTrans" cxnId="{8A6EBCDA-100C-9044-A647-7939AF68AFF0}">
      <dgm:prSet/>
      <dgm:spPr/>
      <dgm:t>
        <a:bodyPr/>
        <a:lstStyle/>
        <a:p>
          <a:endParaRPr lang="en-GB" sz="2400" b="1">
            <a:latin typeface="Times New Roman" panose="02020603050405020304" pitchFamily="18" charset="0"/>
            <a:cs typeface="Times New Roman" panose="02020603050405020304" pitchFamily="18" charset="0"/>
          </a:endParaRPr>
        </a:p>
      </dgm:t>
    </dgm:pt>
    <dgm:pt modelId="{F720E940-9A86-AF4C-8006-00227DC8F29A}" type="sibTrans" cxnId="{8A6EBCDA-100C-9044-A647-7939AF68AFF0}">
      <dgm:prSet/>
      <dgm:spPr/>
      <dgm:t>
        <a:bodyPr/>
        <a:lstStyle/>
        <a:p>
          <a:endParaRPr lang="en-GB" sz="2400" b="1">
            <a:latin typeface="Times New Roman" panose="02020603050405020304" pitchFamily="18" charset="0"/>
            <a:cs typeface="Times New Roman" panose="02020603050405020304" pitchFamily="18" charset="0"/>
          </a:endParaRPr>
        </a:p>
      </dgm:t>
    </dgm:pt>
    <dgm:pt modelId="{F06A7B3F-7B7E-2947-B749-8807390F4CE1}" type="pres">
      <dgm:prSet presAssocID="{088BB6D9-729A-9B46-8FB4-C57BAD7B562C}" presName="linearFlow" presStyleCnt="0">
        <dgm:presLayoutVars>
          <dgm:dir/>
          <dgm:resizeHandles val="exact"/>
        </dgm:presLayoutVars>
      </dgm:prSet>
      <dgm:spPr/>
    </dgm:pt>
    <dgm:pt modelId="{C61FC436-68D7-B449-85FA-486D5013A2B2}" type="pres">
      <dgm:prSet presAssocID="{3F1A549C-C8A5-714C-95A5-1D39E3758C11}" presName="composite" presStyleCnt="0"/>
      <dgm:spPr/>
    </dgm:pt>
    <dgm:pt modelId="{B8B07190-9240-0B44-A6CE-B83534B3910B}" type="pres">
      <dgm:prSet presAssocID="{3F1A549C-C8A5-714C-95A5-1D39E3758C11}" presName="imgShp" presStyleLbl="fgImgPlace1" presStyleIdx="0" presStyleCnt="2"/>
      <dgm:spPr>
        <a:solidFill>
          <a:schemeClr val="accent6">
            <a:lumMod val="50000"/>
          </a:schemeClr>
        </a:solidFill>
      </dgm:spPr>
    </dgm:pt>
    <dgm:pt modelId="{85F27C40-C65F-F344-9A6F-41CAAA43F1E4}" type="pres">
      <dgm:prSet presAssocID="{3F1A549C-C8A5-714C-95A5-1D39E3758C11}" presName="txShp" presStyleLbl="node1" presStyleIdx="0" presStyleCnt="2">
        <dgm:presLayoutVars>
          <dgm:bulletEnabled val="1"/>
        </dgm:presLayoutVars>
      </dgm:prSet>
      <dgm:spPr/>
    </dgm:pt>
    <dgm:pt modelId="{1FAF0461-9C33-F644-AB35-607ED9EEC4F9}" type="pres">
      <dgm:prSet presAssocID="{8412AC7E-FB59-4446-8273-5F50C1DA332A}" presName="spacing" presStyleCnt="0"/>
      <dgm:spPr/>
    </dgm:pt>
    <dgm:pt modelId="{5C40516B-916E-034D-AFBA-5D21156E5C2D}" type="pres">
      <dgm:prSet presAssocID="{8AA4DBF9-AAB7-6943-A9F3-4A6D76E06CF1}" presName="composite" presStyleCnt="0"/>
      <dgm:spPr/>
    </dgm:pt>
    <dgm:pt modelId="{B92F57AC-6206-D149-A356-1E2C1DECDD50}" type="pres">
      <dgm:prSet presAssocID="{8AA4DBF9-AAB7-6943-A9F3-4A6D76E06CF1}" presName="imgShp" presStyleLbl="fgImgPlace1" presStyleIdx="1" presStyleCnt="2"/>
      <dgm:spPr>
        <a:solidFill>
          <a:schemeClr val="accent6">
            <a:lumMod val="50000"/>
          </a:schemeClr>
        </a:solidFill>
      </dgm:spPr>
    </dgm:pt>
    <dgm:pt modelId="{30A6C414-0BB0-534B-97A0-7F71794CB606}" type="pres">
      <dgm:prSet presAssocID="{8AA4DBF9-AAB7-6943-A9F3-4A6D76E06CF1}" presName="txShp" presStyleLbl="node1" presStyleIdx="1" presStyleCnt="2">
        <dgm:presLayoutVars>
          <dgm:bulletEnabled val="1"/>
        </dgm:presLayoutVars>
      </dgm:prSet>
      <dgm:spPr/>
    </dgm:pt>
  </dgm:ptLst>
  <dgm:cxnLst>
    <dgm:cxn modelId="{D9115B6C-8E68-2D41-87EB-65162294DEAA}" type="presOf" srcId="{3F1A549C-C8A5-714C-95A5-1D39E3758C11}" destId="{85F27C40-C65F-F344-9A6F-41CAAA43F1E4}" srcOrd="0" destOrd="0" presId="urn:microsoft.com/office/officeart/2005/8/layout/vList3"/>
    <dgm:cxn modelId="{B93AC474-4F2E-B14E-85CC-5A53D52C717D}" srcId="{088BB6D9-729A-9B46-8FB4-C57BAD7B562C}" destId="{3F1A549C-C8A5-714C-95A5-1D39E3758C11}" srcOrd="0" destOrd="0" parTransId="{BC17EB47-0BC1-6748-B43A-DD39A3F35A3C}" sibTransId="{8412AC7E-FB59-4446-8273-5F50C1DA332A}"/>
    <dgm:cxn modelId="{115ACDB8-46E5-B246-A804-CDC1811BC811}" type="presOf" srcId="{088BB6D9-729A-9B46-8FB4-C57BAD7B562C}" destId="{F06A7B3F-7B7E-2947-B749-8807390F4CE1}" srcOrd="0" destOrd="0" presId="urn:microsoft.com/office/officeart/2005/8/layout/vList3"/>
    <dgm:cxn modelId="{A51CB7D3-B9DF-B740-A5AC-65662BD65C3C}" type="presOf" srcId="{8AA4DBF9-AAB7-6943-A9F3-4A6D76E06CF1}" destId="{30A6C414-0BB0-534B-97A0-7F71794CB606}" srcOrd="0" destOrd="0" presId="urn:microsoft.com/office/officeart/2005/8/layout/vList3"/>
    <dgm:cxn modelId="{8A6EBCDA-100C-9044-A647-7939AF68AFF0}" srcId="{088BB6D9-729A-9B46-8FB4-C57BAD7B562C}" destId="{8AA4DBF9-AAB7-6943-A9F3-4A6D76E06CF1}" srcOrd="1" destOrd="0" parTransId="{BD0A1517-D1C4-8846-8FA8-5DA0C29D5A6C}" sibTransId="{F720E940-9A86-AF4C-8006-00227DC8F29A}"/>
    <dgm:cxn modelId="{D053A8B6-97F3-0849-80ED-BC53B1726D59}" type="presParOf" srcId="{F06A7B3F-7B7E-2947-B749-8807390F4CE1}" destId="{C61FC436-68D7-B449-85FA-486D5013A2B2}" srcOrd="0" destOrd="0" presId="urn:microsoft.com/office/officeart/2005/8/layout/vList3"/>
    <dgm:cxn modelId="{444FB686-D516-E84D-A30D-F83447256B1A}" type="presParOf" srcId="{C61FC436-68D7-B449-85FA-486D5013A2B2}" destId="{B8B07190-9240-0B44-A6CE-B83534B3910B}" srcOrd="0" destOrd="0" presId="urn:microsoft.com/office/officeart/2005/8/layout/vList3"/>
    <dgm:cxn modelId="{7B4854C5-18B7-3544-9EDC-9485C00EF228}" type="presParOf" srcId="{C61FC436-68D7-B449-85FA-486D5013A2B2}" destId="{85F27C40-C65F-F344-9A6F-41CAAA43F1E4}" srcOrd="1" destOrd="0" presId="urn:microsoft.com/office/officeart/2005/8/layout/vList3"/>
    <dgm:cxn modelId="{A52FCF61-6493-114C-AB19-21CC936403D4}" type="presParOf" srcId="{F06A7B3F-7B7E-2947-B749-8807390F4CE1}" destId="{1FAF0461-9C33-F644-AB35-607ED9EEC4F9}" srcOrd="1" destOrd="0" presId="urn:microsoft.com/office/officeart/2005/8/layout/vList3"/>
    <dgm:cxn modelId="{F49CA6FE-996B-A541-8D68-F7820F1BFE2B}" type="presParOf" srcId="{F06A7B3F-7B7E-2947-B749-8807390F4CE1}" destId="{5C40516B-916E-034D-AFBA-5D21156E5C2D}" srcOrd="2" destOrd="0" presId="urn:microsoft.com/office/officeart/2005/8/layout/vList3"/>
    <dgm:cxn modelId="{3941E0B3-B67C-5C4A-BF00-1DC02398C789}" type="presParOf" srcId="{5C40516B-916E-034D-AFBA-5D21156E5C2D}" destId="{B92F57AC-6206-D149-A356-1E2C1DECDD50}" srcOrd="0" destOrd="0" presId="urn:microsoft.com/office/officeart/2005/8/layout/vList3"/>
    <dgm:cxn modelId="{06C6D733-368D-D142-94E9-D80A40E52C43}" type="presParOf" srcId="{5C40516B-916E-034D-AFBA-5D21156E5C2D}" destId="{30A6C414-0BB0-534B-97A0-7F71794CB606}"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139C6BA-E4D7-154A-94BA-36D079979F59}"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GB"/>
        </a:p>
      </dgm:t>
    </dgm:pt>
    <dgm:pt modelId="{38C5F06D-84E0-F04A-8A44-8253C7307A7C}">
      <dgm:prSet custT="1"/>
      <dgm:spPr/>
      <dgm:t>
        <a:bodyPr/>
        <a:lstStyle/>
        <a:p>
          <a:r>
            <a:rPr lang="en-GB" sz="2000" dirty="0">
              <a:latin typeface="Times New Roman" panose="02020603050405020304" pitchFamily="18" charset="0"/>
              <a:cs typeface="Times New Roman" panose="02020603050405020304" pitchFamily="18" charset="0"/>
            </a:rPr>
            <a:t>Severe acute pancreatitis is associated with persistent organ failure (cardiovascular, respiratory and/or renal) and high mortality.</a:t>
          </a:r>
          <a:endParaRPr lang="en-CH" sz="2000" dirty="0">
            <a:latin typeface="Times New Roman" panose="02020603050405020304" pitchFamily="18" charset="0"/>
            <a:cs typeface="Times New Roman" panose="02020603050405020304" pitchFamily="18" charset="0"/>
          </a:endParaRPr>
        </a:p>
      </dgm:t>
    </dgm:pt>
    <dgm:pt modelId="{8A84D602-5C28-5D44-829F-40B8BEFFCB75}" type="parTrans" cxnId="{3EE500A7-255F-F440-ADEA-999019F030DD}">
      <dgm:prSet/>
      <dgm:spPr/>
      <dgm:t>
        <a:bodyPr/>
        <a:lstStyle/>
        <a:p>
          <a:endParaRPr lang="en-GB" sz="2000">
            <a:latin typeface="Times New Roman" panose="02020603050405020304" pitchFamily="18" charset="0"/>
            <a:cs typeface="Times New Roman" panose="02020603050405020304" pitchFamily="18" charset="0"/>
          </a:endParaRPr>
        </a:p>
      </dgm:t>
    </dgm:pt>
    <dgm:pt modelId="{8F365A51-4289-304A-B8B2-C070FD20CE58}" type="sibTrans" cxnId="{3EE500A7-255F-F440-ADEA-999019F030DD}">
      <dgm:prSet/>
      <dgm:spPr/>
      <dgm:t>
        <a:bodyPr/>
        <a:lstStyle/>
        <a:p>
          <a:endParaRPr lang="en-GB" sz="2000">
            <a:latin typeface="Times New Roman" panose="02020603050405020304" pitchFamily="18" charset="0"/>
            <a:cs typeface="Times New Roman" panose="02020603050405020304" pitchFamily="18" charset="0"/>
          </a:endParaRPr>
        </a:p>
      </dgm:t>
    </dgm:pt>
    <dgm:pt modelId="{03A43C83-97E5-884A-BCD0-CBB9B972D5CC}">
      <dgm:prSet custT="1"/>
      <dgm:spPr/>
      <dgm:t>
        <a:bodyPr/>
        <a:lstStyle/>
        <a:p>
          <a:r>
            <a:rPr lang="en-GB" sz="2000" dirty="0">
              <a:latin typeface="Times New Roman" panose="02020603050405020304" pitchFamily="18" charset="0"/>
              <a:cs typeface="Times New Roman" panose="02020603050405020304" pitchFamily="18" charset="0"/>
            </a:rPr>
            <a:t>Patients who have persistent organ failure with infected necrosis have the highest risk of death.</a:t>
          </a:r>
          <a:endParaRPr lang="en-CH" sz="2000">
            <a:latin typeface="Times New Roman" panose="02020603050405020304" pitchFamily="18" charset="0"/>
            <a:cs typeface="Times New Roman" panose="02020603050405020304" pitchFamily="18" charset="0"/>
          </a:endParaRPr>
        </a:p>
      </dgm:t>
    </dgm:pt>
    <dgm:pt modelId="{655B1865-3892-3340-A6E1-76AEBAD26C88}" type="parTrans" cxnId="{C6992FEC-EFCE-B34C-94B4-0E93D037826D}">
      <dgm:prSet/>
      <dgm:spPr/>
      <dgm:t>
        <a:bodyPr/>
        <a:lstStyle/>
        <a:p>
          <a:endParaRPr lang="en-GB" sz="2000">
            <a:latin typeface="Times New Roman" panose="02020603050405020304" pitchFamily="18" charset="0"/>
            <a:cs typeface="Times New Roman" panose="02020603050405020304" pitchFamily="18" charset="0"/>
          </a:endParaRPr>
        </a:p>
      </dgm:t>
    </dgm:pt>
    <dgm:pt modelId="{3D7A5CD3-FB73-1443-BEB8-C9F4D7AE5A04}" type="sibTrans" cxnId="{C6992FEC-EFCE-B34C-94B4-0E93D037826D}">
      <dgm:prSet/>
      <dgm:spPr/>
      <dgm:t>
        <a:bodyPr/>
        <a:lstStyle/>
        <a:p>
          <a:endParaRPr lang="en-GB" sz="2000">
            <a:latin typeface="Times New Roman" panose="02020603050405020304" pitchFamily="18" charset="0"/>
            <a:cs typeface="Times New Roman" panose="02020603050405020304" pitchFamily="18" charset="0"/>
          </a:endParaRPr>
        </a:p>
      </dgm:t>
    </dgm:pt>
    <dgm:pt modelId="{0F13E4A2-D94A-2040-89AF-888C09B5CBCE}">
      <dgm:prSet custT="1"/>
      <dgm:spPr/>
      <dgm:t>
        <a:bodyPr/>
        <a:lstStyle/>
        <a:p>
          <a:r>
            <a:rPr lang="en-GB" sz="2000" dirty="0">
              <a:latin typeface="Times New Roman" panose="02020603050405020304" pitchFamily="18" charset="0"/>
              <a:cs typeface="Times New Roman" panose="02020603050405020304" pitchFamily="18" charset="0"/>
            </a:rPr>
            <a:t>Patients with organ failure should be admitted to the intensive care unit whenever possible.</a:t>
          </a:r>
          <a:endParaRPr lang="en-CH" sz="2000" dirty="0">
            <a:latin typeface="Times New Roman" panose="02020603050405020304" pitchFamily="18" charset="0"/>
            <a:cs typeface="Times New Roman" panose="02020603050405020304" pitchFamily="18" charset="0"/>
          </a:endParaRPr>
        </a:p>
      </dgm:t>
    </dgm:pt>
    <dgm:pt modelId="{6BAC6445-DD85-E64D-BCA3-5831F0921B3A}" type="parTrans" cxnId="{2A3A2CFD-84A2-4745-8CA8-4488A18E6106}">
      <dgm:prSet/>
      <dgm:spPr/>
      <dgm:t>
        <a:bodyPr/>
        <a:lstStyle/>
        <a:p>
          <a:endParaRPr lang="en-GB" sz="2000">
            <a:latin typeface="Times New Roman" panose="02020603050405020304" pitchFamily="18" charset="0"/>
            <a:cs typeface="Times New Roman" panose="02020603050405020304" pitchFamily="18" charset="0"/>
          </a:endParaRPr>
        </a:p>
      </dgm:t>
    </dgm:pt>
    <dgm:pt modelId="{5DF75762-536B-9347-B4BB-7F74E2EB0472}" type="sibTrans" cxnId="{2A3A2CFD-84A2-4745-8CA8-4488A18E6106}">
      <dgm:prSet/>
      <dgm:spPr/>
      <dgm:t>
        <a:bodyPr/>
        <a:lstStyle/>
        <a:p>
          <a:endParaRPr lang="en-GB" sz="2000">
            <a:latin typeface="Times New Roman" panose="02020603050405020304" pitchFamily="18" charset="0"/>
            <a:cs typeface="Times New Roman" panose="02020603050405020304" pitchFamily="18" charset="0"/>
          </a:endParaRPr>
        </a:p>
      </dgm:t>
    </dgm:pt>
    <dgm:pt modelId="{FE4DF728-B09A-F04B-9309-8945BCE93CA9}" type="pres">
      <dgm:prSet presAssocID="{4139C6BA-E4D7-154A-94BA-36D079979F59}" presName="Name0" presStyleCnt="0">
        <dgm:presLayoutVars>
          <dgm:dir/>
          <dgm:animLvl val="lvl"/>
          <dgm:resizeHandles val="exact"/>
        </dgm:presLayoutVars>
      </dgm:prSet>
      <dgm:spPr/>
    </dgm:pt>
    <dgm:pt modelId="{67868AB2-CFAB-ED45-8C60-715A67F962B9}" type="pres">
      <dgm:prSet presAssocID="{38C5F06D-84E0-F04A-8A44-8253C7307A7C}" presName="composite" presStyleCnt="0"/>
      <dgm:spPr/>
    </dgm:pt>
    <dgm:pt modelId="{95A4C2CD-78C1-A347-B6B9-498C54669A2A}" type="pres">
      <dgm:prSet presAssocID="{38C5F06D-84E0-F04A-8A44-8253C7307A7C}" presName="parTx" presStyleLbl="alignNode1" presStyleIdx="0" presStyleCnt="3">
        <dgm:presLayoutVars>
          <dgm:chMax val="0"/>
          <dgm:chPref val="0"/>
          <dgm:bulletEnabled val="1"/>
        </dgm:presLayoutVars>
      </dgm:prSet>
      <dgm:spPr/>
    </dgm:pt>
    <dgm:pt modelId="{ED060671-F47D-C741-B5F2-D64B8AC62C6C}" type="pres">
      <dgm:prSet presAssocID="{38C5F06D-84E0-F04A-8A44-8253C7307A7C}" presName="desTx" presStyleLbl="alignAccFollowNode1" presStyleIdx="0" presStyleCnt="3">
        <dgm:presLayoutVars>
          <dgm:bulletEnabled val="1"/>
        </dgm:presLayoutVars>
      </dgm:prSet>
      <dgm:spPr/>
    </dgm:pt>
    <dgm:pt modelId="{D991E037-63AA-C042-8555-B494F70255C2}" type="pres">
      <dgm:prSet presAssocID="{8F365A51-4289-304A-B8B2-C070FD20CE58}" presName="space" presStyleCnt="0"/>
      <dgm:spPr/>
    </dgm:pt>
    <dgm:pt modelId="{54F256E9-8D15-874B-B552-FE4B94C7CBAE}" type="pres">
      <dgm:prSet presAssocID="{03A43C83-97E5-884A-BCD0-CBB9B972D5CC}" presName="composite" presStyleCnt="0"/>
      <dgm:spPr/>
    </dgm:pt>
    <dgm:pt modelId="{BF96E6E6-FAD1-6143-A2CC-349D7AED33C9}" type="pres">
      <dgm:prSet presAssocID="{03A43C83-97E5-884A-BCD0-CBB9B972D5CC}" presName="parTx" presStyleLbl="alignNode1" presStyleIdx="1" presStyleCnt="3">
        <dgm:presLayoutVars>
          <dgm:chMax val="0"/>
          <dgm:chPref val="0"/>
          <dgm:bulletEnabled val="1"/>
        </dgm:presLayoutVars>
      </dgm:prSet>
      <dgm:spPr/>
    </dgm:pt>
    <dgm:pt modelId="{19D8A00C-12DC-7142-94ED-FFE36C023918}" type="pres">
      <dgm:prSet presAssocID="{03A43C83-97E5-884A-BCD0-CBB9B972D5CC}" presName="desTx" presStyleLbl="alignAccFollowNode1" presStyleIdx="1" presStyleCnt="3">
        <dgm:presLayoutVars>
          <dgm:bulletEnabled val="1"/>
        </dgm:presLayoutVars>
      </dgm:prSet>
      <dgm:spPr/>
    </dgm:pt>
    <dgm:pt modelId="{089E6C8B-3F92-4141-A526-6C53251BFED6}" type="pres">
      <dgm:prSet presAssocID="{3D7A5CD3-FB73-1443-BEB8-C9F4D7AE5A04}" presName="space" presStyleCnt="0"/>
      <dgm:spPr/>
    </dgm:pt>
    <dgm:pt modelId="{922D4FD5-D03D-624E-8604-6AED83E79CD7}" type="pres">
      <dgm:prSet presAssocID="{0F13E4A2-D94A-2040-89AF-888C09B5CBCE}" presName="composite" presStyleCnt="0"/>
      <dgm:spPr/>
    </dgm:pt>
    <dgm:pt modelId="{AC39CB37-1659-4141-81AB-0BD83D5D6188}" type="pres">
      <dgm:prSet presAssocID="{0F13E4A2-D94A-2040-89AF-888C09B5CBCE}" presName="parTx" presStyleLbl="alignNode1" presStyleIdx="2" presStyleCnt="3">
        <dgm:presLayoutVars>
          <dgm:chMax val="0"/>
          <dgm:chPref val="0"/>
          <dgm:bulletEnabled val="1"/>
        </dgm:presLayoutVars>
      </dgm:prSet>
      <dgm:spPr/>
    </dgm:pt>
    <dgm:pt modelId="{E5CD4EFC-AED8-1447-B1F1-D3CEB254CAB6}" type="pres">
      <dgm:prSet presAssocID="{0F13E4A2-D94A-2040-89AF-888C09B5CBCE}" presName="desTx" presStyleLbl="alignAccFollowNode1" presStyleIdx="2" presStyleCnt="3">
        <dgm:presLayoutVars>
          <dgm:bulletEnabled val="1"/>
        </dgm:presLayoutVars>
      </dgm:prSet>
      <dgm:spPr/>
    </dgm:pt>
  </dgm:ptLst>
  <dgm:cxnLst>
    <dgm:cxn modelId="{B21D4346-43ED-E840-B9BB-56B58278EA68}" type="presOf" srcId="{4139C6BA-E4D7-154A-94BA-36D079979F59}" destId="{FE4DF728-B09A-F04B-9309-8945BCE93CA9}" srcOrd="0" destOrd="0" presId="urn:microsoft.com/office/officeart/2005/8/layout/hList1"/>
    <dgm:cxn modelId="{C802EF85-A7CB-2740-A773-E04C9FCD7125}" type="presOf" srcId="{0F13E4A2-D94A-2040-89AF-888C09B5CBCE}" destId="{AC39CB37-1659-4141-81AB-0BD83D5D6188}" srcOrd="0" destOrd="0" presId="urn:microsoft.com/office/officeart/2005/8/layout/hList1"/>
    <dgm:cxn modelId="{8C6A159D-CE79-6142-9BC7-7D6CE60063B3}" type="presOf" srcId="{03A43C83-97E5-884A-BCD0-CBB9B972D5CC}" destId="{BF96E6E6-FAD1-6143-A2CC-349D7AED33C9}" srcOrd="0" destOrd="0" presId="urn:microsoft.com/office/officeart/2005/8/layout/hList1"/>
    <dgm:cxn modelId="{3EE500A7-255F-F440-ADEA-999019F030DD}" srcId="{4139C6BA-E4D7-154A-94BA-36D079979F59}" destId="{38C5F06D-84E0-F04A-8A44-8253C7307A7C}" srcOrd="0" destOrd="0" parTransId="{8A84D602-5C28-5D44-829F-40B8BEFFCB75}" sibTransId="{8F365A51-4289-304A-B8B2-C070FD20CE58}"/>
    <dgm:cxn modelId="{C6992FEC-EFCE-B34C-94B4-0E93D037826D}" srcId="{4139C6BA-E4D7-154A-94BA-36D079979F59}" destId="{03A43C83-97E5-884A-BCD0-CBB9B972D5CC}" srcOrd="1" destOrd="0" parTransId="{655B1865-3892-3340-A6E1-76AEBAD26C88}" sibTransId="{3D7A5CD3-FB73-1443-BEB8-C9F4D7AE5A04}"/>
    <dgm:cxn modelId="{75E8D5FA-DB32-8A4F-A0C9-A9E4B3083010}" type="presOf" srcId="{38C5F06D-84E0-F04A-8A44-8253C7307A7C}" destId="{95A4C2CD-78C1-A347-B6B9-498C54669A2A}" srcOrd="0" destOrd="0" presId="urn:microsoft.com/office/officeart/2005/8/layout/hList1"/>
    <dgm:cxn modelId="{2A3A2CFD-84A2-4745-8CA8-4488A18E6106}" srcId="{4139C6BA-E4D7-154A-94BA-36D079979F59}" destId="{0F13E4A2-D94A-2040-89AF-888C09B5CBCE}" srcOrd="2" destOrd="0" parTransId="{6BAC6445-DD85-E64D-BCA3-5831F0921B3A}" sibTransId="{5DF75762-536B-9347-B4BB-7F74E2EB0472}"/>
    <dgm:cxn modelId="{767A5AE4-F8DD-9D4C-941C-73408DFDB403}" type="presParOf" srcId="{FE4DF728-B09A-F04B-9309-8945BCE93CA9}" destId="{67868AB2-CFAB-ED45-8C60-715A67F962B9}" srcOrd="0" destOrd="0" presId="urn:microsoft.com/office/officeart/2005/8/layout/hList1"/>
    <dgm:cxn modelId="{9D61863F-99EF-C14D-AE29-0F6C38E33177}" type="presParOf" srcId="{67868AB2-CFAB-ED45-8C60-715A67F962B9}" destId="{95A4C2CD-78C1-A347-B6B9-498C54669A2A}" srcOrd="0" destOrd="0" presId="urn:microsoft.com/office/officeart/2005/8/layout/hList1"/>
    <dgm:cxn modelId="{998C23EC-FEF1-C84D-86E0-689EEF7BB439}" type="presParOf" srcId="{67868AB2-CFAB-ED45-8C60-715A67F962B9}" destId="{ED060671-F47D-C741-B5F2-D64B8AC62C6C}" srcOrd="1" destOrd="0" presId="urn:microsoft.com/office/officeart/2005/8/layout/hList1"/>
    <dgm:cxn modelId="{DD3F4D03-4FAF-544A-BF17-502E9B758D72}" type="presParOf" srcId="{FE4DF728-B09A-F04B-9309-8945BCE93CA9}" destId="{D991E037-63AA-C042-8555-B494F70255C2}" srcOrd="1" destOrd="0" presId="urn:microsoft.com/office/officeart/2005/8/layout/hList1"/>
    <dgm:cxn modelId="{E7CD6CDE-5089-FE42-BF47-C4439BF8CEAB}" type="presParOf" srcId="{FE4DF728-B09A-F04B-9309-8945BCE93CA9}" destId="{54F256E9-8D15-874B-B552-FE4B94C7CBAE}" srcOrd="2" destOrd="0" presId="urn:microsoft.com/office/officeart/2005/8/layout/hList1"/>
    <dgm:cxn modelId="{5DC70954-0350-9A43-8823-42C0E9FAC684}" type="presParOf" srcId="{54F256E9-8D15-874B-B552-FE4B94C7CBAE}" destId="{BF96E6E6-FAD1-6143-A2CC-349D7AED33C9}" srcOrd="0" destOrd="0" presId="urn:microsoft.com/office/officeart/2005/8/layout/hList1"/>
    <dgm:cxn modelId="{58460191-BAA4-614B-AF7F-D3CC74A2A5CA}" type="presParOf" srcId="{54F256E9-8D15-874B-B552-FE4B94C7CBAE}" destId="{19D8A00C-12DC-7142-94ED-FFE36C023918}" srcOrd="1" destOrd="0" presId="urn:microsoft.com/office/officeart/2005/8/layout/hList1"/>
    <dgm:cxn modelId="{8041FB73-97C3-6F4D-B462-C7E1CC160214}" type="presParOf" srcId="{FE4DF728-B09A-F04B-9309-8945BCE93CA9}" destId="{089E6C8B-3F92-4141-A526-6C53251BFED6}" srcOrd="3" destOrd="0" presId="urn:microsoft.com/office/officeart/2005/8/layout/hList1"/>
    <dgm:cxn modelId="{21F342B5-710B-AB43-81D4-A9AD8CD8178B}" type="presParOf" srcId="{FE4DF728-B09A-F04B-9309-8945BCE93CA9}" destId="{922D4FD5-D03D-624E-8604-6AED83E79CD7}" srcOrd="4" destOrd="0" presId="urn:microsoft.com/office/officeart/2005/8/layout/hList1"/>
    <dgm:cxn modelId="{7FF23665-F9CA-CC42-8084-48FA40623DC3}" type="presParOf" srcId="{922D4FD5-D03D-624E-8604-6AED83E79CD7}" destId="{AC39CB37-1659-4141-81AB-0BD83D5D6188}" srcOrd="0" destOrd="0" presId="urn:microsoft.com/office/officeart/2005/8/layout/hList1"/>
    <dgm:cxn modelId="{D8F9C35B-6286-E249-8DA5-3973162494D2}" type="presParOf" srcId="{922D4FD5-D03D-624E-8604-6AED83E79CD7}" destId="{E5CD4EFC-AED8-1447-B1F1-D3CEB254CAB6}"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F840D67-4590-E543-97CC-65C693194C95}" type="doc">
      <dgm:prSet loTypeId="urn:microsoft.com/office/officeart/2005/8/layout/target3" loCatId="relationship" qsTypeId="urn:microsoft.com/office/officeart/2005/8/quickstyle/simple1" qsCatId="simple" csTypeId="urn:microsoft.com/office/officeart/2005/8/colors/accent1_2" csCatId="accent1" phldr="1"/>
      <dgm:spPr/>
      <dgm:t>
        <a:bodyPr/>
        <a:lstStyle/>
        <a:p>
          <a:endParaRPr lang="en-GB"/>
        </a:p>
      </dgm:t>
    </dgm:pt>
    <dgm:pt modelId="{B124664A-6117-3C4B-BC78-4E2019A248EB}">
      <dgm:prSet custT="1"/>
      <dgm:spPr>
        <a:ln>
          <a:solidFill>
            <a:schemeClr val="accent6">
              <a:lumMod val="40000"/>
              <a:lumOff val="60000"/>
            </a:schemeClr>
          </a:solidFill>
        </a:ln>
      </dgm:spPr>
      <dgm:t>
        <a:bodyPr/>
        <a:lstStyle/>
        <a:p>
          <a:r>
            <a:rPr lang="en-GB" sz="2000" b="1" dirty="0">
              <a:latin typeface="Times New Roman" panose="02020603050405020304" pitchFamily="18" charset="0"/>
              <a:cs typeface="Times New Roman" panose="02020603050405020304" pitchFamily="18" charset="0"/>
            </a:rPr>
            <a:t>At the time of admission, an ultrasound (UZ) should be performed to determine the </a:t>
          </a:r>
          <a:r>
            <a:rPr lang="en-GB" sz="2000" b="1" dirty="0" err="1">
              <a:latin typeface="Times New Roman" panose="02020603050405020304" pitchFamily="18" charset="0"/>
              <a:cs typeface="Times New Roman" panose="02020603050405020304" pitchFamily="18" charset="0"/>
            </a:rPr>
            <a:t>etiology</a:t>
          </a:r>
          <a:r>
            <a:rPr lang="en-GB" sz="2000" b="1" dirty="0">
              <a:latin typeface="Times New Roman" panose="02020603050405020304" pitchFamily="18" charset="0"/>
              <a:cs typeface="Times New Roman" panose="02020603050405020304" pitchFamily="18" charset="0"/>
            </a:rPr>
            <a:t> of acute pancreatitis (biliary).</a:t>
          </a:r>
          <a:endParaRPr lang="en-CH" sz="2000" b="1">
            <a:latin typeface="Times New Roman" panose="02020603050405020304" pitchFamily="18" charset="0"/>
            <a:cs typeface="Times New Roman" panose="02020603050405020304" pitchFamily="18" charset="0"/>
          </a:endParaRPr>
        </a:p>
      </dgm:t>
    </dgm:pt>
    <dgm:pt modelId="{555A4B58-DD59-0740-B6CB-2740AC75141A}" type="parTrans" cxnId="{BE6A4FDA-FCB2-7F4C-A1F7-4DF8D681FEF9}">
      <dgm:prSet/>
      <dgm:spPr/>
      <dgm:t>
        <a:bodyPr/>
        <a:lstStyle/>
        <a:p>
          <a:endParaRPr lang="en-GB" sz="2000" b="1">
            <a:latin typeface="Times New Roman" panose="02020603050405020304" pitchFamily="18" charset="0"/>
            <a:cs typeface="Times New Roman" panose="02020603050405020304" pitchFamily="18" charset="0"/>
          </a:endParaRPr>
        </a:p>
      </dgm:t>
    </dgm:pt>
    <dgm:pt modelId="{42876692-96B7-E944-8552-7622AF6C7F7F}" type="sibTrans" cxnId="{BE6A4FDA-FCB2-7F4C-A1F7-4DF8D681FEF9}">
      <dgm:prSet/>
      <dgm:spPr/>
      <dgm:t>
        <a:bodyPr/>
        <a:lstStyle/>
        <a:p>
          <a:endParaRPr lang="en-GB" sz="2000" b="1">
            <a:latin typeface="Times New Roman" panose="02020603050405020304" pitchFamily="18" charset="0"/>
            <a:cs typeface="Times New Roman" panose="02020603050405020304" pitchFamily="18" charset="0"/>
          </a:endParaRPr>
        </a:p>
      </dgm:t>
    </dgm:pt>
    <dgm:pt modelId="{FB32BF66-BCE5-1B46-9C4F-2069F9A01FA5}">
      <dgm:prSet custT="1"/>
      <dgm:spPr/>
      <dgm:t>
        <a:bodyPr/>
        <a:lstStyle/>
        <a:p>
          <a:r>
            <a:rPr lang="en-GB" sz="2000" b="1" dirty="0">
              <a:latin typeface="Times New Roman" panose="02020603050405020304" pitchFamily="18" charset="0"/>
              <a:cs typeface="Times New Roman" panose="02020603050405020304" pitchFamily="18" charset="0"/>
            </a:rPr>
            <a:t>When in doubt, computed tomography (CT) provides good evidence of the presence or absence of pancreatitis.</a:t>
          </a:r>
          <a:endParaRPr lang="en-CH" sz="2000" b="1">
            <a:latin typeface="Times New Roman" panose="02020603050405020304" pitchFamily="18" charset="0"/>
            <a:cs typeface="Times New Roman" panose="02020603050405020304" pitchFamily="18" charset="0"/>
          </a:endParaRPr>
        </a:p>
      </dgm:t>
    </dgm:pt>
    <dgm:pt modelId="{1B8444EB-483C-E14C-B4E0-A51F8B3ADAFD}" type="parTrans" cxnId="{30630C63-21FB-4341-BA55-AB5A795170ED}">
      <dgm:prSet/>
      <dgm:spPr/>
      <dgm:t>
        <a:bodyPr/>
        <a:lstStyle/>
        <a:p>
          <a:endParaRPr lang="en-GB" sz="2000" b="1">
            <a:latin typeface="Times New Roman" panose="02020603050405020304" pitchFamily="18" charset="0"/>
            <a:cs typeface="Times New Roman" panose="02020603050405020304" pitchFamily="18" charset="0"/>
          </a:endParaRPr>
        </a:p>
      </dgm:t>
    </dgm:pt>
    <dgm:pt modelId="{598E7A5B-78D3-A14C-A008-050C4A7D8957}" type="sibTrans" cxnId="{30630C63-21FB-4341-BA55-AB5A795170ED}">
      <dgm:prSet/>
      <dgm:spPr/>
      <dgm:t>
        <a:bodyPr/>
        <a:lstStyle/>
        <a:p>
          <a:endParaRPr lang="en-GB" sz="2000" b="1">
            <a:latin typeface="Times New Roman" panose="02020603050405020304" pitchFamily="18" charset="0"/>
            <a:cs typeface="Times New Roman" panose="02020603050405020304" pitchFamily="18" charset="0"/>
          </a:endParaRPr>
        </a:p>
      </dgm:t>
    </dgm:pt>
    <dgm:pt modelId="{37801B83-4B62-6F4A-A720-F2FBB45910AC}">
      <dgm:prSet custT="1"/>
      <dgm:spPr/>
      <dgm:t>
        <a:bodyPr/>
        <a:lstStyle/>
        <a:p>
          <a:r>
            <a:rPr lang="en-GB" sz="2000" b="1" dirty="0">
              <a:latin typeface="Times New Roman" panose="02020603050405020304" pitchFamily="18" charset="0"/>
              <a:cs typeface="Times New Roman" panose="02020603050405020304" pitchFamily="18" charset="0"/>
            </a:rPr>
            <a:t>All patients with severe acute pancreatitis must be evaluated with computed tomography (CE-CT) or MRIMRI). Optimal time 72–96 </a:t>
          </a:r>
          <a:r>
            <a:rPr lang="en-GB" sz="2000" b="1" dirty="0" err="1">
              <a:latin typeface="Times New Roman" panose="02020603050405020304" pitchFamily="18" charset="0"/>
              <a:cs typeface="Times New Roman" panose="02020603050405020304" pitchFamily="18" charset="0"/>
            </a:rPr>
            <a:t>hafter</a:t>
          </a:r>
          <a:r>
            <a:rPr lang="en-GB" sz="2000" b="1" dirty="0">
              <a:latin typeface="Times New Roman" panose="02020603050405020304" pitchFamily="18" charset="0"/>
              <a:cs typeface="Times New Roman" panose="02020603050405020304" pitchFamily="18" charset="0"/>
            </a:rPr>
            <a:t> onset of </a:t>
          </a:r>
          <a:r>
            <a:rPr lang="en-GB" sz="2000" b="1" dirty="0" err="1">
              <a:latin typeface="Times New Roman" panose="02020603050405020304" pitchFamily="18" charset="0"/>
              <a:cs typeface="Times New Roman" panose="02020603050405020304" pitchFamily="18" charset="0"/>
            </a:rPr>
            <a:t>simptoms</a:t>
          </a:r>
          <a:endParaRPr lang="en-CH" sz="2000" b="1">
            <a:latin typeface="Times New Roman" panose="02020603050405020304" pitchFamily="18" charset="0"/>
            <a:cs typeface="Times New Roman" panose="02020603050405020304" pitchFamily="18" charset="0"/>
          </a:endParaRPr>
        </a:p>
      </dgm:t>
    </dgm:pt>
    <dgm:pt modelId="{0B8303A2-E0AD-F447-A884-7F2207987908}" type="parTrans" cxnId="{2BD4ECB7-C39C-FB4E-A282-EE57E24AA2CC}">
      <dgm:prSet/>
      <dgm:spPr/>
      <dgm:t>
        <a:bodyPr/>
        <a:lstStyle/>
        <a:p>
          <a:endParaRPr lang="en-GB" sz="2000" b="1">
            <a:latin typeface="Times New Roman" panose="02020603050405020304" pitchFamily="18" charset="0"/>
            <a:cs typeface="Times New Roman" panose="02020603050405020304" pitchFamily="18" charset="0"/>
          </a:endParaRPr>
        </a:p>
      </dgm:t>
    </dgm:pt>
    <dgm:pt modelId="{E9A2E594-D088-DC43-B674-0ABA81C98E13}" type="sibTrans" cxnId="{2BD4ECB7-C39C-FB4E-A282-EE57E24AA2CC}">
      <dgm:prSet/>
      <dgm:spPr/>
      <dgm:t>
        <a:bodyPr/>
        <a:lstStyle/>
        <a:p>
          <a:endParaRPr lang="en-GB" sz="2000" b="1">
            <a:latin typeface="Times New Roman" panose="02020603050405020304" pitchFamily="18" charset="0"/>
            <a:cs typeface="Times New Roman" panose="02020603050405020304" pitchFamily="18" charset="0"/>
          </a:endParaRPr>
        </a:p>
      </dgm:t>
    </dgm:pt>
    <dgm:pt modelId="{D67DEC60-640B-704E-A0DD-8A29A047C192}">
      <dgm:prSet custT="1"/>
      <dgm:spPr/>
      <dgm:t>
        <a:bodyPr/>
        <a:lstStyle/>
        <a:p>
          <a:r>
            <a:rPr lang="en-GB" sz="2000" b="1" dirty="0">
              <a:latin typeface="Times New Roman" panose="02020603050405020304" pitchFamily="18" charset="0"/>
              <a:cs typeface="Times New Roman" panose="02020603050405020304" pitchFamily="18" charset="0"/>
            </a:rPr>
            <a:t>Magnetic resonance cholangiopancreatography (MRCP) or endoscopic ultrasound should be considered to screen for occult common duct stones in patients of unknown </a:t>
          </a:r>
          <a:r>
            <a:rPr lang="en-GB" sz="2000" b="1" dirty="0" err="1">
              <a:latin typeface="Times New Roman" panose="02020603050405020304" pitchFamily="18" charset="0"/>
              <a:cs typeface="Times New Roman" panose="02020603050405020304" pitchFamily="18" charset="0"/>
            </a:rPr>
            <a:t>etiology</a:t>
          </a:r>
          <a:r>
            <a:rPr lang="en-GB" sz="2000" b="1" dirty="0">
              <a:latin typeface="Times New Roman" panose="02020603050405020304" pitchFamily="18" charset="0"/>
              <a:cs typeface="Times New Roman" panose="02020603050405020304" pitchFamily="18" charset="0"/>
            </a:rPr>
            <a:t>.</a:t>
          </a:r>
          <a:endParaRPr lang="en-CH" sz="2000" b="1">
            <a:latin typeface="Times New Roman" panose="02020603050405020304" pitchFamily="18" charset="0"/>
            <a:cs typeface="Times New Roman" panose="02020603050405020304" pitchFamily="18" charset="0"/>
          </a:endParaRPr>
        </a:p>
      </dgm:t>
    </dgm:pt>
    <dgm:pt modelId="{E75DA415-1778-934C-BC66-CE004896A308}" type="parTrans" cxnId="{D2FBA517-5784-0B48-8FB8-AC1E5A025188}">
      <dgm:prSet/>
      <dgm:spPr/>
      <dgm:t>
        <a:bodyPr/>
        <a:lstStyle/>
        <a:p>
          <a:endParaRPr lang="en-GB" sz="2000" b="1">
            <a:latin typeface="Times New Roman" panose="02020603050405020304" pitchFamily="18" charset="0"/>
            <a:cs typeface="Times New Roman" panose="02020603050405020304" pitchFamily="18" charset="0"/>
          </a:endParaRPr>
        </a:p>
      </dgm:t>
    </dgm:pt>
    <dgm:pt modelId="{35E02713-4F7E-A143-BE3D-796AFA125763}" type="sibTrans" cxnId="{D2FBA517-5784-0B48-8FB8-AC1E5A025188}">
      <dgm:prSet/>
      <dgm:spPr/>
      <dgm:t>
        <a:bodyPr/>
        <a:lstStyle/>
        <a:p>
          <a:endParaRPr lang="en-GB" sz="2000" b="1">
            <a:latin typeface="Times New Roman" panose="02020603050405020304" pitchFamily="18" charset="0"/>
            <a:cs typeface="Times New Roman" panose="02020603050405020304" pitchFamily="18" charset="0"/>
          </a:endParaRPr>
        </a:p>
      </dgm:t>
    </dgm:pt>
    <dgm:pt modelId="{668180B6-AF08-2B4A-B5D7-078BB37E1EFE}" type="pres">
      <dgm:prSet presAssocID="{8F840D67-4590-E543-97CC-65C693194C95}" presName="Name0" presStyleCnt="0">
        <dgm:presLayoutVars>
          <dgm:chMax val="7"/>
          <dgm:dir/>
          <dgm:animLvl val="lvl"/>
          <dgm:resizeHandles val="exact"/>
        </dgm:presLayoutVars>
      </dgm:prSet>
      <dgm:spPr/>
    </dgm:pt>
    <dgm:pt modelId="{9360A0A8-CD22-B74E-8BE2-03CA0930E423}" type="pres">
      <dgm:prSet presAssocID="{B124664A-6117-3C4B-BC78-4E2019A248EB}" presName="circle1" presStyleLbl="node1" presStyleIdx="0" presStyleCnt="4"/>
      <dgm:spPr>
        <a:solidFill>
          <a:schemeClr val="accent6">
            <a:lumMod val="60000"/>
            <a:lumOff val="40000"/>
          </a:schemeClr>
        </a:solidFill>
      </dgm:spPr>
    </dgm:pt>
    <dgm:pt modelId="{1006C29A-F7D8-4245-9FC1-3DDD2DDB4093}" type="pres">
      <dgm:prSet presAssocID="{B124664A-6117-3C4B-BC78-4E2019A248EB}" presName="space" presStyleCnt="0"/>
      <dgm:spPr/>
    </dgm:pt>
    <dgm:pt modelId="{2DEAFEBC-B82C-854B-9048-28428FAFD9F5}" type="pres">
      <dgm:prSet presAssocID="{B124664A-6117-3C4B-BC78-4E2019A248EB}" presName="rect1" presStyleLbl="alignAcc1" presStyleIdx="0" presStyleCnt="4" custLinFactNeighborX="0"/>
      <dgm:spPr/>
    </dgm:pt>
    <dgm:pt modelId="{151125F4-5DC6-2643-A192-32E63EEA306D}" type="pres">
      <dgm:prSet presAssocID="{FB32BF66-BCE5-1B46-9C4F-2069F9A01FA5}" presName="vertSpace2" presStyleLbl="node1" presStyleIdx="0" presStyleCnt="4"/>
      <dgm:spPr/>
    </dgm:pt>
    <dgm:pt modelId="{B73E1CE0-5B49-7A42-A8DC-C3132BBB64A4}" type="pres">
      <dgm:prSet presAssocID="{FB32BF66-BCE5-1B46-9C4F-2069F9A01FA5}" presName="circle2" presStyleLbl="node1" presStyleIdx="1" presStyleCnt="4"/>
      <dgm:spPr>
        <a:solidFill>
          <a:schemeClr val="accent6">
            <a:lumMod val="75000"/>
          </a:schemeClr>
        </a:solidFill>
      </dgm:spPr>
    </dgm:pt>
    <dgm:pt modelId="{16E6CA78-93FC-EB41-958B-04FF6B497375}" type="pres">
      <dgm:prSet presAssocID="{FB32BF66-BCE5-1B46-9C4F-2069F9A01FA5}" presName="rect2" presStyleLbl="alignAcc1" presStyleIdx="1" presStyleCnt="4"/>
      <dgm:spPr/>
    </dgm:pt>
    <dgm:pt modelId="{CA908EE1-A52C-5841-9D4B-54297C99BF9D}" type="pres">
      <dgm:prSet presAssocID="{37801B83-4B62-6F4A-A720-F2FBB45910AC}" presName="vertSpace3" presStyleLbl="node1" presStyleIdx="1" presStyleCnt="4"/>
      <dgm:spPr/>
    </dgm:pt>
    <dgm:pt modelId="{DC275CEC-031E-934A-AB73-A6452857BEBE}" type="pres">
      <dgm:prSet presAssocID="{37801B83-4B62-6F4A-A720-F2FBB45910AC}" presName="circle3" presStyleLbl="node1" presStyleIdx="2" presStyleCnt="4"/>
      <dgm:spPr>
        <a:solidFill>
          <a:schemeClr val="accent6">
            <a:lumMod val="50000"/>
          </a:schemeClr>
        </a:solidFill>
      </dgm:spPr>
    </dgm:pt>
    <dgm:pt modelId="{F769D673-331C-FF44-9B4C-54FE14EFA6A2}" type="pres">
      <dgm:prSet presAssocID="{37801B83-4B62-6F4A-A720-F2FBB45910AC}" presName="rect3" presStyleLbl="alignAcc1" presStyleIdx="2" presStyleCnt="4"/>
      <dgm:spPr/>
    </dgm:pt>
    <dgm:pt modelId="{0440B269-5E25-0E4B-A2F6-9B2285D4930F}" type="pres">
      <dgm:prSet presAssocID="{D67DEC60-640B-704E-A0DD-8A29A047C192}" presName="vertSpace4" presStyleLbl="node1" presStyleIdx="2" presStyleCnt="4"/>
      <dgm:spPr/>
    </dgm:pt>
    <dgm:pt modelId="{92D3CC65-05C8-FD4B-B04A-6E5228FF1C2E}" type="pres">
      <dgm:prSet presAssocID="{D67DEC60-640B-704E-A0DD-8A29A047C192}" presName="circle4" presStyleLbl="node1" presStyleIdx="3" presStyleCnt="4"/>
      <dgm:spPr>
        <a:solidFill>
          <a:srgbClr val="1A3C4C"/>
        </a:solidFill>
      </dgm:spPr>
    </dgm:pt>
    <dgm:pt modelId="{FCF5F54F-DCB6-614E-A8C4-54EED2F0B65F}" type="pres">
      <dgm:prSet presAssocID="{D67DEC60-640B-704E-A0DD-8A29A047C192}" presName="rect4" presStyleLbl="alignAcc1" presStyleIdx="3" presStyleCnt="4"/>
      <dgm:spPr/>
    </dgm:pt>
    <dgm:pt modelId="{3237D4B0-3A5C-D849-9E6E-9ED7B5577C9E}" type="pres">
      <dgm:prSet presAssocID="{B124664A-6117-3C4B-BC78-4E2019A248EB}" presName="rect1ParTxNoCh" presStyleLbl="alignAcc1" presStyleIdx="3" presStyleCnt="4">
        <dgm:presLayoutVars>
          <dgm:chMax val="1"/>
          <dgm:bulletEnabled val="1"/>
        </dgm:presLayoutVars>
      </dgm:prSet>
      <dgm:spPr/>
    </dgm:pt>
    <dgm:pt modelId="{9D8BE69C-C5EC-234F-9D97-61DAF5C091C4}" type="pres">
      <dgm:prSet presAssocID="{FB32BF66-BCE5-1B46-9C4F-2069F9A01FA5}" presName="rect2ParTxNoCh" presStyleLbl="alignAcc1" presStyleIdx="3" presStyleCnt="4">
        <dgm:presLayoutVars>
          <dgm:chMax val="1"/>
          <dgm:bulletEnabled val="1"/>
        </dgm:presLayoutVars>
      </dgm:prSet>
      <dgm:spPr/>
    </dgm:pt>
    <dgm:pt modelId="{4A677076-724E-3544-8D77-C0AC3423E289}" type="pres">
      <dgm:prSet presAssocID="{37801B83-4B62-6F4A-A720-F2FBB45910AC}" presName="rect3ParTxNoCh" presStyleLbl="alignAcc1" presStyleIdx="3" presStyleCnt="4">
        <dgm:presLayoutVars>
          <dgm:chMax val="1"/>
          <dgm:bulletEnabled val="1"/>
        </dgm:presLayoutVars>
      </dgm:prSet>
      <dgm:spPr/>
    </dgm:pt>
    <dgm:pt modelId="{A24381D7-F34C-4D45-A65A-C0D162E727FA}" type="pres">
      <dgm:prSet presAssocID="{D67DEC60-640B-704E-A0DD-8A29A047C192}" presName="rect4ParTxNoCh" presStyleLbl="alignAcc1" presStyleIdx="3" presStyleCnt="4">
        <dgm:presLayoutVars>
          <dgm:chMax val="1"/>
          <dgm:bulletEnabled val="1"/>
        </dgm:presLayoutVars>
      </dgm:prSet>
      <dgm:spPr/>
    </dgm:pt>
  </dgm:ptLst>
  <dgm:cxnLst>
    <dgm:cxn modelId="{D2FBA517-5784-0B48-8FB8-AC1E5A025188}" srcId="{8F840D67-4590-E543-97CC-65C693194C95}" destId="{D67DEC60-640B-704E-A0DD-8A29A047C192}" srcOrd="3" destOrd="0" parTransId="{E75DA415-1778-934C-BC66-CE004896A308}" sibTransId="{35E02713-4F7E-A143-BE3D-796AFA125763}"/>
    <dgm:cxn modelId="{F02DFA39-AAC6-7E46-A2A7-B65FF9A1CABE}" type="presOf" srcId="{B124664A-6117-3C4B-BC78-4E2019A248EB}" destId="{2DEAFEBC-B82C-854B-9048-28428FAFD9F5}" srcOrd="0" destOrd="0" presId="urn:microsoft.com/office/officeart/2005/8/layout/target3"/>
    <dgm:cxn modelId="{3B674740-9A1B-9247-B0BF-21EDC58C3F52}" type="presOf" srcId="{B124664A-6117-3C4B-BC78-4E2019A248EB}" destId="{3237D4B0-3A5C-D849-9E6E-9ED7B5577C9E}" srcOrd="1" destOrd="0" presId="urn:microsoft.com/office/officeart/2005/8/layout/target3"/>
    <dgm:cxn modelId="{EFD6B353-B2A3-C947-ABAF-EA232109EE0F}" type="presOf" srcId="{FB32BF66-BCE5-1B46-9C4F-2069F9A01FA5}" destId="{16E6CA78-93FC-EB41-958B-04FF6B497375}" srcOrd="0" destOrd="0" presId="urn:microsoft.com/office/officeart/2005/8/layout/target3"/>
    <dgm:cxn modelId="{30630C63-21FB-4341-BA55-AB5A795170ED}" srcId="{8F840D67-4590-E543-97CC-65C693194C95}" destId="{FB32BF66-BCE5-1B46-9C4F-2069F9A01FA5}" srcOrd="1" destOrd="0" parTransId="{1B8444EB-483C-E14C-B4E0-A51F8B3ADAFD}" sibTransId="{598E7A5B-78D3-A14C-A008-050C4A7D8957}"/>
    <dgm:cxn modelId="{BAB5E589-D18A-614F-A764-FF790418DA6B}" type="presOf" srcId="{37801B83-4B62-6F4A-A720-F2FBB45910AC}" destId="{4A677076-724E-3544-8D77-C0AC3423E289}" srcOrd="1" destOrd="0" presId="urn:microsoft.com/office/officeart/2005/8/layout/target3"/>
    <dgm:cxn modelId="{95D13CA2-DECB-E345-8581-BA4AF498C15F}" type="presOf" srcId="{37801B83-4B62-6F4A-A720-F2FBB45910AC}" destId="{F769D673-331C-FF44-9B4C-54FE14EFA6A2}" srcOrd="0" destOrd="0" presId="urn:microsoft.com/office/officeart/2005/8/layout/target3"/>
    <dgm:cxn modelId="{EE9C75A2-EE09-2C4F-821A-8D7146C416C3}" type="presOf" srcId="{D67DEC60-640B-704E-A0DD-8A29A047C192}" destId="{A24381D7-F34C-4D45-A65A-C0D162E727FA}" srcOrd="1" destOrd="0" presId="urn:microsoft.com/office/officeart/2005/8/layout/target3"/>
    <dgm:cxn modelId="{DA8AEEA6-F96E-D041-8A95-7245366B6DBB}" type="presOf" srcId="{FB32BF66-BCE5-1B46-9C4F-2069F9A01FA5}" destId="{9D8BE69C-C5EC-234F-9D97-61DAF5C091C4}" srcOrd="1" destOrd="0" presId="urn:microsoft.com/office/officeart/2005/8/layout/target3"/>
    <dgm:cxn modelId="{BABC89B2-AB00-034B-BD68-6118422DDFF7}" type="presOf" srcId="{8F840D67-4590-E543-97CC-65C693194C95}" destId="{668180B6-AF08-2B4A-B5D7-078BB37E1EFE}" srcOrd="0" destOrd="0" presId="urn:microsoft.com/office/officeart/2005/8/layout/target3"/>
    <dgm:cxn modelId="{2BD4ECB7-C39C-FB4E-A282-EE57E24AA2CC}" srcId="{8F840D67-4590-E543-97CC-65C693194C95}" destId="{37801B83-4B62-6F4A-A720-F2FBB45910AC}" srcOrd="2" destOrd="0" parTransId="{0B8303A2-E0AD-F447-A884-7F2207987908}" sibTransId="{E9A2E594-D088-DC43-B674-0ABA81C98E13}"/>
    <dgm:cxn modelId="{05BD80C4-AFFD-D443-A4D5-8E1E819E88E7}" type="presOf" srcId="{D67DEC60-640B-704E-A0DD-8A29A047C192}" destId="{FCF5F54F-DCB6-614E-A8C4-54EED2F0B65F}" srcOrd="0" destOrd="0" presId="urn:microsoft.com/office/officeart/2005/8/layout/target3"/>
    <dgm:cxn modelId="{BE6A4FDA-FCB2-7F4C-A1F7-4DF8D681FEF9}" srcId="{8F840D67-4590-E543-97CC-65C693194C95}" destId="{B124664A-6117-3C4B-BC78-4E2019A248EB}" srcOrd="0" destOrd="0" parTransId="{555A4B58-DD59-0740-B6CB-2740AC75141A}" sibTransId="{42876692-96B7-E944-8552-7622AF6C7F7F}"/>
    <dgm:cxn modelId="{0B10FE8B-DA2A-0D45-96FB-F29B0056B623}" type="presParOf" srcId="{668180B6-AF08-2B4A-B5D7-078BB37E1EFE}" destId="{9360A0A8-CD22-B74E-8BE2-03CA0930E423}" srcOrd="0" destOrd="0" presId="urn:microsoft.com/office/officeart/2005/8/layout/target3"/>
    <dgm:cxn modelId="{EDD68533-B250-844A-A203-65BFF92FA841}" type="presParOf" srcId="{668180B6-AF08-2B4A-B5D7-078BB37E1EFE}" destId="{1006C29A-F7D8-4245-9FC1-3DDD2DDB4093}" srcOrd="1" destOrd="0" presId="urn:microsoft.com/office/officeart/2005/8/layout/target3"/>
    <dgm:cxn modelId="{DF9A4EDA-4FC8-5D4E-8FCE-544639560594}" type="presParOf" srcId="{668180B6-AF08-2B4A-B5D7-078BB37E1EFE}" destId="{2DEAFEBC-B82C-854B-9048-28428FAFD9F5}" srcOrd="2" destOrd="0" presId="urn:microsoft.com/office/officeart/2005/8/layout/target3"/>
    <dgm:cxn modelId="{8A4A5ABE-D65C-B64B-9E4C-6BD8E56DBC81}" type="presParOf" srcId="{668180B6-AF08-2B4A-B5D7-078BB37E1EFE}" destId="{151125F4-5DC6-2643-A192-32E63EEA306D}" srcOrd="3" destOrd="0" presId="urn:microsoft.com/office/officeart/2005/8/layout/target3"/>
    <dgm:cxn modelId="{92C71A1B-E075-E145-B6AA-F6089F5D76B6}" type="presParOf" srcId="{668180B6-AF08-2B4A-B5D7-078BB37E1EFE}" destId="{B73E1CE0-5B49-7A42-A8DC-C3132BBB64A4}" srcOrd="4" destOrd="0" presId="urn:microsoft.com/office/officeart/2005/8/layout/target3"/>
    <dgm:cxn modelId="{A20F1330-64B0-814D-9553-80A9456DDCD6}" type="presParOf" srcId="{668180B6-AF08-2B4A-B5D7-078BB37E1EFE}" destId="{16E6CA78-93FC-EB41-958B-04FF6B497375}" srcOrd="5" destOrd="0" presId="urn:microsoft.com/office/officeart/2005/8/layout/target3"/>
    <dgm:cxn modelId="{741E9EFB-EF9B-BC4C-9814-B21E939B5F02}" type="presParOf" srcId="{668180B6-AF08-2B4A-B5D7-078BB37E1EFE}" destId="{CA908EE1-A52C-5841-9D4B-54297C99BF9D}" srcOrd="6" destOrd="0" presId="urn:microsoft.com/office/officeart/2005/8/layout/target3"/>
    <dgm:cxn modelId="{F45E9046-B092-614A-8D37-8F99829A254F}" type="presParOf" srcId="{668180B6-AF08-2B4A-B5D7-078BB37E1EFE}" destId="{DC275CEC-031E-934A-AB73-A6452857BEBE}" srcOrd="7" destOrd="0" presId="urn:microsoft.com/office/officeart/2005/8/layout/target3"/>
    <dgm:cxn modelId="{20BAFC31-1A1D-7848-B456-1F2780A3911B}" type="presParOf" srcId="{668180B6-AF08-2B4A-B5D7-078BB37E1EFE}" destId="{F769D673-331C-FF44-9B4C-54FE14EFA6A2}" srcOrd="8" destOrd="0" presId="urn:microsoft.com/office/officeart/2005/8/layout/target3"/>
    <dgm:cxn modelId="{9E8F3DA1-B282-BE4C-8083-0DDAE99E4166}" type="presParOf" srcId="{668180B6-AF08-2B4A-B5D7-078BB37E1EFE}" destId="{0440B269-5E25-0E4B-A2F6-9B2285D4930F}" srcOrd="9" destOrd="0" presId="urn:microsoft.com/office/officeart/2005/8/layout/target3"/>
    <dgm:cxn modelId="{4C331427-0353-4E4F-9ECE-053BB30F54F4}" type="presParOf" srcId="{668180B6-AF08-2B4A-B5D7-078BB37E1EFE}" destId="{92D3CC65-05C8-FD4B-B04A-6E5228FF1C2E}" srcOrd="10" destOrd="0" presId="urn:microsoft.com/office/officeart/2005/8/layout/target3"/>
    <dgm:cxn modelId="{80ABFF53-375E-8C4E-B43A-C571DEC7199C}" type="presParOf" srcId="{668180B6-AF08-2B4A-B5D7-078BB37E1EFE}" destId="{FCF5F54F-DCB6-614E-A8C4-54EED2F0B65F}" srcOrd="11" destOrd="0" presId="urn:microsoft.com/office/officeart/2005/8/layout/target3"/>
    <dgm:cxn modelId="{84CBBF55-A21B-BC48-8734-B04BD43826AC}" type="presParOf" srcId="{668180B6-AF08-2B4A-B5D7-078BB37E1EFE}" destId="{3237D4B0-3A5C-D849-9E6E-9ED7B5577C9E}" srcOrd="12" destOrd="0" presId="urn:microsoft.com/office/officeart/2005/8/layout/target3"/>
    <dgm:cxn modelId="{556889E8-E977-C645-9716-C0F3F4A73620}" type="presParOf" srcId="{668180B6-AF08-2B4A-B5D7-078BB37E1EFE}" destId="{9D8BE69C-C5EC-234F-9D97-61DAF5C091C4}" srcOrd="13" destOrd="0" presId="urn:microsoft.com/office/officeart/2005/8/layout/target3"/>
    <dgm:cxn modelId="{752C05D4-8719-BD42-A65A-4032CF00992E}" type="presParOf" srcId="{668180B6-AF08-2B4A-B5D7-078BB37E1EFE}" destId="{4A677076-724E-3544-8D77-C0AC3423E289}" srcOrd="14" destOrd="0" presId="urn:microsoft.com/office/officeart/2005/8/layout/target3"/>
    <dgm:cxn modelId="{3CBF732F-1636-F84C-9075-C5DA7C778728}" type="presParOf" srcId="{668180B6-AF08-2B4A-B5D7-078BB37E1EFE}" destId="{A24381D7-F34C-4D45-A65A-C0D162E727FA}" srcOrd="15"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89634D8-6A10-BD4D-ADC0-6CF70E42A488}" type="doc">
      <dgm:prSet loTypeId="urn:microsoft.com/office/officeart/2005/8/layout/vList3" loCatId="list" qsTypeId="urn:microsoft.com/office/officeart/2005/8/quickstyle/simple1" qsCatId="simple" csTypeId="urn:microsoft.com/office/officeart/2005/8/colors/accent1_2" csCatId="accent1" phldr="1"/>
      <dgm:spPr/>
      <dgm:t>
        <a:bodyPr/>
        <a:lstStyle/>
        <a:p>
          <a:endParaRPr lang="en-GB"/>
        </a:p>
      </dgm:t>
    </dgm:pt>
    <dgm:pt modelId="{4E843325-1C18-354D-80A9-A03A811B4D0A}">
      <dgm:prSet custT="1"/>
      <dgm:spPr/>
      <dgm:t>
        <a:bodyPr/>
        <a:lstStyle/>
        <a:p>
          <a:r>
            <a:rPr lang="en-GB" sz="2000" dirty="0">
              <a:latin typeface="Times New Roman" panose="02020603050405020304" pitchFamily="18" charset="0"/>
              <a:cs typeface="Times New Roman" panose="02020603050405020304" pitchFamily="18" charset="0"/>
            </a:rPr>
            <a:t>The cut-off value for serum amylase and lipase is normally defined as three times the upper limit.</a:t>
          </a:r>
          <a:endParaRPr lang="en-CH" sz="2000" dirty="0">
            <a:latin typeface="Times New Roman" panose="02020603050405020304" pitchFamily="18" charset="0"/>
            <a:cs typeface="Times New Roman" panose="02020603050405020304" pitchFamily="18" charset="0"/>
          </a:endParaRPr>
        </a:p>
      </dgm:t>
    </dgm:pt>
    <dgm:pt modelId="{1B606D6E-9FD7-024E-8E12-B6B1604CB534}" type="parTrans" cxnId="{0ADC9E38-15E3-9242-868B-329FA7E909E0}">
      <dgm:prSet/>
      <dgm:spPr/>
      <dgm:t>
        <a:bodyPr/>
        <a:lstStyle/>
        <a:p>
          <a:endParaRPr lang="en-GB" sz="2000">
            <a:latin typeface="Times New Roman" panose="02020603050405020304" pitchFamily="18" charset="0"/>
            <a:cs typeface="Times New Roman" panose="02020603050405020304" pitchFamily="18" charset="0"/>
          </a:endParaRPr>
        </a:p>
      </dgm:t>
    </dgm:pt>
    <dgm:pt modelId="{B3B49948-3DB7-BE4E-9A63-D7E31597DCD3}" type="sibTrans" cxnId="{0ADC9E38-15E3-9242-868B-329FA7E909E0}">
      <dgm:prSet/>
      <dgm:spPr/>
      <dgm:t>
        <a:bodyPr/>
        <a:lstStyle/>
        <a:p>
          <a:endParaRPr lang="en-GB" sz="2000">
            <a:latin typeface="Times New Roman" panose="02020603050405020304" pitchFamily="18" charset="0"/>
            <a:cs typeface="Times New Roman" panose="02020603050405020304" pitchFamily="18" charset="0"/>
          </a:endParaRPr>
        </a:p>
      </dgm:t>
    </dgm:pt>
    <dgm:pt modelId="{9513787C-2D81-1B4A-A294-C8192A432F88}">
      <dgm:prSet custT="1"/>
      <dgm:spPr/>
      <dgm:t>
        <a:bodyPr/>
        <a:lstStyle/>
        <a:p>
          <a:r>
            <a:rPr lang="en-GB" sz="2000" dirty="0">
              <a:latin typeface="Times New Roman" panose="02020603050405020304" pitchFamily="18" charset="0"/>
              <a:cs typeface="Times New Roman" panose="02020603050405020304" pitchFamily="18" charset="0"/>
            </a:rPr>
            <a:t>C-reactive protein level≥ 150 mg/l on the third day, it can be used as a prognostic factor for severe acute pancreatitis.</a:t>
          </a:r>
          <a:endParaRPr lang="en-CH" sz="2000">
            <a:latin typeface="Times New Roman" panose="02020603050405020304" pitchFamily="18" charset="0"/>
            <a:cs typeface="Times New Roman" panose="02020603050405020304" pitchFamily="18" charset="0"/>
          </a:endParaRPr>
        </a:p>
      </dgm:t>
    </dgm:pt>
    <dgm:pt modelId="{C5848D20-ED2F-AA45-B185-C920DFB96834}" type="parTrans" cxnId="{E48668F5-17D2-7842-8AB4-0796C61692CD}">
      <dgm:prSet/>
      <dgm:spPr/>
      <dgm:t>
        <a:bodyPr/>
        <a:lstStyle/>
        <a:p>
          <a:endParaRPr lang="en-GB" sz="2000">
            <a:latin typeface="Times New Roman" panose="02020603050405020304" pitchFamily="18" charset="0"/>
            <a:cs typeface="Times New Roman" panose="02020603050405020304" pitchFamily="18" charset="0"/>
          </a:endParaRPr>
        </a:p>
      </dgm:t>
    </dgm:pt>
    <dgm:pt modelId="{15098FC5-A7B0-9541-B36B-6693586C28E7}" type="sibTrans" cxnId="{E48668F5-17D2-7842-8AB4-0796C61692CD}">
      <dgm:prSet/>
      <dgm:spPr/>
      <dgm:t>
        <a:bodyPr/>
        <a:lstStyle/>
        <a:p>
          <a:endParaRPr lang="en-GB" sz="2000">
            <a:latin typeface="Times New Roman" panose="02020603050405020304" pitchFamily="18" charset="0"/>
            <a:cs typeface="Times New Roman" panose="02020603050405020304" pitchFamily="18" charset="0"/>
          </a:endParaRPr>
        </a:p>
      </dgm:t>
    </dgm:pt>
    <dgm:pt modelId="{1C4D333E-4C2B-B14D-82B3-F44A9395D372}">
      <dgm:prSet custT="1"/>
      <dgm:spPr/>
      <dgm:t>
        <a:bodyPr/>
        <a:lstStyle/>
        <a:p>
          <a:r>
            <a:rPr lang="en-GB" sz="2000" dirty="0" err="1">
              <a:latin typeface="Times New Roman" panose="02020603050405020304" pitchFamily="18" charset="0"/>
              <a:cs typeface="Times New Roman" panose="02020603050405020304" pitchFamily="18" charset="0"/>
            </a:rPr>
            <a:t>Hematocrit</a:t>
          </a:r>
          <a:r>
            <a:rPr lang="en-GB" sz="2000" dirty="0">
              <a:latin typeface="Times New Roman" panose="02020603050405020304" pitchFamily="18" charset="0"/>
              <a:cs typeface="Times New Roman" panose="02020603050405020304" pitchFamily="18" charset="0"/>
            </a:rPr>
            <a:t> &gt; 44% is an independent risk factor for pancreatic necrosis.</a:t>
          </a:r>
          <a:endParaRPr lang="en-CH" sz="2000">
            <a:latin typeface="Times New Roman" panose="02020603050405020304" pitchFamily="18" charset="0"/>
            <a:cs typeface="Times New Roman" panose="02020603050405020304" pitchFamily="18" charset="0"/>
          </a:endParaRPr>
        </a:p>
      </dgm:t>
    </dgm:pt>
    <dgm:pt modelId="{CC40D636-6459-2342-94EA-9DF65CEA98F1}" type="parTrans" cxnId="{EA95FD07-DCAA-0446-87B9-DEDA667CE965}">
      <dgm:prSet/>
      <dgm:spPr/>
      <dgm:t>
        <a:bodyPr/>
        <a:lstStyle/>
        <a:p>
          <a:endParaRPr lang="en-GB" sz="2000">
            <a:latin typeface="Times New Roman" panose="02020603050405020304" pitchFamily="18" charset="0"/>
            <a:cs typeface="Times New Roman" panose="02020603050405020304" pitchFamily="18" charset="0"/>
          </a:endParaRPr>
        </a:p>
      </dgm:t>
    </dgm:pt>
    <dgm:pt modelId="{915DA2CF-122C-9048-A7EF-B9749F7D6EC7}" type="sibTrans" cxnId="{EA95FD07-DCAA-0446-87B9-DEDA667CE965}">
      <dgm:prSet/>
      <dgm:spPr/>
      <dgm:t>
        <a:bodyPr/>
        <a:lstStyle/>
        <a:p>
          <a:endParaRPr lang="en-GB" sz="2000">
            <a:latin typeface="Times New Roman" panose="02020603050405020304" pitchFamily="18" charset="0"/>
            <a:cs typeface="Times New Roman" panose="02020603050405020304" pitchFamily="18" charset="0"/>
          </a:endParaRPr>
        </a:p>
      </dgm:t>
    </dgm:pt>
    <dgm:pt modelId="{1C611F32-B8DF-754B-84CF-870802A2C3DE}">
      <dgm:prSet custT="1"/>
      <dgm:spPr/>
      <dgm:t>
        <a:bodyPr/>
        <a:lstStyle/>
        <a:p>
          <a:r>
            <a:rPr lang="en-GB" sz="2000" dirty="0">
              <a:latin typeface="Times New Roman" panose="02020603050405020304" pitchFamily="18" charset="0"/>
              <a:cs typeface="Times New Roman" panose="02020603050405020304" pitchFamily="18" charset="0"/>
            </a:rPr>
            <a:t>Urea &gt; 20 mg/dl is presented as an independent predictor of mortality (2B).</a:t>
          </a:r>
          <a:endParaRPr lang="en-CH" sz="2000">
            <a:latin typeface="Times New Roman" panose="02020603050405020304" pitchFamily="18" charset="0"/>
            <a:cs typeface="Times New Roman" panose="02020603050405020304" pitchFamily="18" charset="0"/>
          </a:endParaRPr>
        </a:p>
      </dgm:t>
    </dgm:pt>
    <dgm:pt modelId="{1958BFC2-CD4E-ED4A-BCE8-54F47138BC82}" type="parTrans" cxnId="{A0BC56D5-F117-384F-B64D-5398EF15C9B8}">
      <dgm:prSet/>
      <dgm:spPr/>
      <dgm:t>
        <a:bodyPr/>
        <a:lstStyle/>
        <a:p>
          <a:endParaRPr lang="en-GB" sz="2000">
            <a:latin typeface="Times New Roman" panose="02020603050405020304" pitchFamily="18" charset="0"/>
            <a:cs typeface="Times New Roman" panose="02020603050405020304" pitchFamily="18" charset="0"/>
          </a:endParaRPr>
        </a:p>
      </dgm:t>
    </dgm:pt>
    <dgm:pt modelId="{07D60B63-95E0-7D41-AC1E-F8C225AC88D0}" type="sibTrans" cxnId="{A0BC56D5-F117-384F-B64D-5398EF15C9B8}">
      <dgm:prSet/>
      <dgm:spPr/>
      <dgm:t>
        <a:bodyPr/>
        <a:lstStyle/>
        <a:p>
          <a:endParaRPr lang="en-GB" sz="2000">
            <a:latin typeface="Times New Roman" panose="02020603050405020304" pitchFamily="18" charset="0"/>
            <a:cs typeface="Times New Roman" panose="02020603050405020304" pitchFamily="18" charset="0"/>
          </a:endParaRPr>
        </a:p>
      </dgm:t>
    </dgm:pt>
    <dgm:pt modelId="{1F049C36-C3EC-BA4C-9B3A-48DD54021575}">
      <dgm:prSet custT="1"/>
      <dgm:spPr/>
      <dgm:t>
        <a:bodyPr/>
        <a:lstStyle/>
        <a:p>
          <a:r>
            <a:rPr lang="en-GB" sz="2000" dirty="0">
              <a:latin typeface="Times New Roman" panose="02020603050405020304" pitchFamily="18" charset="0"/>
              <a:cs typeface="Times New Roman" panose="02020603050405020304" pitchFamily="18" charset="0"/>
            </a:rPr>
            <a:t>Procalcitonin is the most sensitive laboratory test for pancreatic infection, and low serum values are strong negative predictors of infected necrosis.</a:t>
          </a:r>
          <a:endParaRPr lang="en-CH" sz="2000">
            <a:latin typeface="Times New Roman" panose="02020603050405020304" pitchFamily="18" charset="0"/>
            <a:cs typeface="Times New Roman" panose="02020603050405020304" pitchFamily="18" charset="0"/>
          </a:endParaRPr>
        </a:p>
      </dgm:t>
    </dgm:pt>
    <dgm:pt modelId="{42B167F9-1BC1-3F42-8D80-AAF4AFE1ABC9}" type="parTrans" cxnId="{207C82C3-C169-D646-9CE1-1C91E1BD07DF}">
      <dgm:prSet/>
      <dgm:spPr/>
      <dgm:t>
        <a:bodyPr/>
        <a:lstStyle/>
        <a:p>
          <a:endParaRPr lang="en-GB" sz="2000">
            <a:latin typeface="Times New Roman" panose="02020603050405020304" pitchFamily="18" charset="0"/>
            <a:cs typeface="Times New Roman" panose="02020603050405020304" pitchFamily="18" charset="0"/>
          </a:endParaRPr>
        </a:p>
      </dgm:t>
    </dgm:pt>
    <dgm:pt modelId="{16B4931D-031B-924F-B337-5A2FEDC83919}" type="sibTrans" cxnId="{207C82C3-C169-D646-9CE1-1C91E1BD07DF}">
      <dgm:prSet/>
      <dgm:spPr/>
      <dgm:t>
        <a:bodyPr/>
        <a:lstStyle/>
        <a:p>
          <a:endParaRPr lang="en-GB" sz="2000">
            <a:latin typeface="Times New Roman" panose="02020603050405020304" pitchFamily="18" charset="0"/>
            <a:cs typeface="Times New Roman" panose="02020603050405020304" pitchFamily="18" charset="0"/>
          </a:endParaRPr>
        </a:p>
      </dgm:t>
    </dgm:pt>
    <dgm:pt modelId="{D0258711-997E-4D4F-BE11-872CFB9E72E4}">
      <dgm:prSet custT="1"/>
      <dgm:spPr/>
      <dgm:t>
        <a:bodyPr/>
        <a:lstStyle/>
        <a:p>
          <a:r>
            <a:rPr lang="en-GB" sz="2000" dirty="0">
              <a:latin typeface="Times New Roman" panose="02020603050405020304" pitchFamily="18" charset="0"/>
              <a:cs typeface="Times New Roman" panose="02020603050405020304" pitchFamily="18" charset="0"/>
            </a:rPr>
            <a:t>In the absence of stones in the ear or a significant history of alcohol use, serum triglyceride and calcium levels should be measured. A serum triglyceride level over 11.3 mmol/l (1000 mg/dl) suggests this as the </a:t>
          </a:r>
          <a:r>
            <a:rPr lang="en-GB" sz="2000" dirty="0" err="1">
              <a:latin typeface="Times New Roman" panose="02020603050405020304" pitchFamily="18" charset="0"/>
              <a:cs typeface="Times New Roman" panose="02020603050405020304" pitchFamily="18" charset="0"/>
            </a:rPr>
            <a:t>etiology</a:t>
          </a:r>
          <a:r>
            <a:rPr lang="en-GB" sz="2000" dirty="0">
              <a:latin typeface="Times New Roman" panose="02020603050405020304" pitchFamily="18" charset="0"/>
              <a:cs typeface="Times New Roman" panose="02020603050405020304" pitchFamily="18" charset="0"/>
            </a:rPr>
            <a:t>.</a:t>
          </a:r>
          <a:endParaRPr lang="en-CH" sz="2000">
            <a:latin typeface="Times New Roman" panose="02020603050405020304" pitchFamily="18" charset="0"/>
            <a:cs typeface="Times New Roman" panose="02020603050405020304" pitchFamily="18" charset="0"/>
          </a:endParaRPr>
        </a:p>
      </dgm:t>
    </dgm:pt>
    <dgm:pt modelId="{FCFEA1AD-7C91-414B-A531-B753EAB48635}" type="parTrans" cxnId="{4E2A69AB-23D1-5D4D-ADBA-04215D64233F}">
      <dgm:prSet/>
      <dgm:spPr/>
      <dgm:t>
        <a:bodyPr/>
        <a:lstStyle/>
        <a:p>
          <a:endParaRPr lang="en-GB" sz="2000">
            <a:latin typeface="Times New Roman" panose="02020603050405020304" pitchFamily="18" charset="0"/>
            <a:cs typeface="Times New Roman" panose="02020603050405020304" pitchFamily="18" charset="0"/>
          </a:endParaRPr>
        </a:p>
      </dgm:t>
    </dgm:pt>
    <dgm:pt modelId="{C1D5E834-630F-984B-95CD-843A8629A7DE}" type="sibTrans" cxnId="{4E2A69AB-23D1-5D4D-ADBA-04215D64233F}">
      <dgm:prSet/>
      <dgm:spPr/>
      <dgm:t>
        <a:bodyPr/>
        <a:lstStyle/>
        <a:p>
          <a:endParaRPr lang="en-GB" sz="2000">
            <a:latin typeface="Times New Roman" panose="02020603050405020304" pitchFamily="18" charset="0"/>
            <a:cs typeface="Times New Roman" panose="02020603050405020304" pitchFamily="18" charset="0"/>
          </a:endParaRPr>
        </a:p>
      </dgm:t>
    </dgm:pt>
    <dgm:pt modelId="{B57ACCA6-7448-1341-A2E0-308494FDFAE7}" type="pres">
      <dgm:prSet presAssocID="{389634D8-6A10-BD4D-ADC0-6CF70E42A488}" presName="linearFlow" presStyleCnt="0">
        <dgm:presLayoutVars>
          <dgm:dir/>
          <dgm:resizeHandles val="exact"/>
        </dgm:presLayoutVars>
      </dgm:prSet>
      <dgm:spPr/>
    </dgm:pt>
    <dgm:pt modelId="{231A4F58-FD34-2D45-81DF-23D1420FF28E}" type="pres">
      <dgm:prSet presAssocID="{4E843325-1C18-354D-80A9-A03A811B4D0A}" presName="composite" presStyleCnt="0"/>
      <dgm:spPr/>
    </dgm:pt>
    <dgm:pt modelId="{2A816EBF-92B1-FB4E-B7D1-1CEA1C6DA209}" type="pres">
      <dgm:prSet presAssocID="{4E843325-1C18-354D-80A9-A03A811B4D0A}" presName="imgShp" presStyleLbl="fgImgPlace1" presStyleIdx="0" presStyleCnt="6"/>
      <dgm:spPr>
        <a:pattFill prst="pct40">
          <a:fgClr>
            <a:schemeClr val="accent1">
              <a:tint val="50000"/>
              <a:hueOff val="0"/>
              <a:satOff val="0"/>
              <a:lumOff val="0"/>
            </a:schemeClr>
          </a:fgClr>
          <a:bgClr>
            <a:schemeClr val="bg1"/>
          </a:bgClr>
        </a:pattFill>
      </dgm:spPr>
    </dgm:pt>
    <dgm:pt modelId="{E26087F9-8D8C-7949-9D91-31B121F7BF3C}" type="pres">
      <dgm:prSet presAssocID="{4E843325-1C18-354D-80A9-A03A811B4D0A}" presName="txShp" presStyleLbl="node1" presStyleIdx="0" presStyleCnt="6">
        <dgm:presLayoutVars>
          <dgm:bulletEnabled val="1"/>
        </dgm:presLayoutVars>
      </dgm:prSet>
      <dgm:spPr/>
    </dgm:pt>
    <dgm:pt modelId="{2C531F3B-00EE-014C-9610-BA236D67C5AF}" type="pres">
      <dgm:prSet presAssocID="{B3B49948-3DB7-BE4E-9A63-D7E31597DCD3}" presName="spacing" presStyleCnt="0"/>
      <dgm:spPr/>
    </dgm:pt>
    <dgm:pt modelId="{788E2059-A748-4840-9F74-20E5373CEC9B}" type="pres">
      <dgm:prSet presAssocID="{9513787C-2D81-1B4A-A294-C8192A432F88}" presName="composite" presStyleCnt="0"/>
      <dgm:spPr/>
    </dgm:pt>
    <dgm:pt modelId="{C3690B09-4711-B344-8B13-E053116C8408}" type="pres">
      <dgm:prSet presAssocID="{9513787C-2D81-1B4A-A294-C8192A432F88}" presName="imgShp" presStyleLbl="fgImgPlace1" presStyleIdx="1" presStyleCnt="6"/>
      <dgm:spPr>
        <a:pattFill prst="pct40">
          <a:fgClr>
            <a:schemeClr val="accent1">
              <a:tint val="50000"/>
              <a:hueOff val="0"/>
              <a:satOff val="0"/>
              <a:lumOff val="0"/>
            </a:schemeClr>
          </a:fgClr>
          <a:bgClr>
            <a:schemeClr val="bg1"/>
          </a:bgClr>
        </a:pattFill>
      </dgm:spPr>
    </dgm:pt>
    <dgm:pt modelId="{D0B18010-D0EC-8B4F-9419-8A490B3EBE37}" type="pres">
      <dgm:prSet presAssocID="{9513787C-2D81-1B4A-A294-C8192A432F88}" presName="txShp" presStyleLbl="node1" presStyleIdx="1" presStyleCnt="6">
        <dgm:presLayoutVars>
          <dgm:bulletEnabled val="1"/>
        </dgm:presLayoutVars>
      </dgm:prSet>
      <dgm:spPr/>
    </dgm:pt>
    <dgm:pt modelId="{D096A96E-50B1-7A49-B8DE-20A6086B02B8}" type="pres">
      <dgm:prSet presAssocID="{15098FC5-A7B0-9541-B36B-6693586C28E7}" presName="spacing" presStyleCnt="0"/>
      <dgm:spPr/>
    </dgm:pt>
    <dgm:pt modelId="{11120380-75D3-5E41-A636-0CE96C120218}" type="pres">
      <dgm:prSet presAssocID="{1C4D333E-4C2B-B14D-82B3-F44A9395D372}" presName="composite" presStyleCnt="0"/>
      <dgm:spPr/>
    </dgm:pt>
    <dgm:pt modelId="{F0F7BAA5-FC01-7347-97BA-6DBEBEBD7CCB}" type="pres">
      <dgm:prSet presAssocID="{1C4D333E-4C2B-B14D-82B3-F44A9395D372}" presName="imgShp" presStyleLbl="fgImgPlace1" presStyleIdx="2" presStyleCnt="6"/>
      <dgm:spPr>
        <a:pattFill prst="pct40">
          <a:fgClr>
            <a:schemeClr val="accent1">
              <a:tint val="50000"/>
              <a:hueOff val="0"/>
              <a:satOff val="0"/>
              <a:lumOff val="0"/>
            </a:schemeClr>
          </a:fgClr>
          <a:bgClr>
            <a:schemeClr val="bg1"/>
          </a:bgClr>
        </a:pattFill>
      </dgm:spPr>
    </dgm:pt>
    <dgm:pt modelId="{AED22F74-A5E1-B947-B13C-B17B50D3ABB6}" type="pres">
      <dgm:prSet presAssocID="{1C4D333E-4C2B-B14D-82B3-F44A9395D372}" presName="txShp" presStyleLbl="node1" presStyleIdx="2" presStyleCnt="6">
        <dgm:presLayoutVars>
          <dgm:bulletEnabled val="1"/>
        </dgm:presLayoutVars>
      </dgm:prSet>
      <dgm:spPr/>
    </dgm:pt>
    <dgm:pt modelId="{0EF2A9E0-F411-A146-BEA8-123A8192D6C8}" type="pres">
      <dgm:prSet presAssocID="{915DA2CF-122C-9048-A7EF-B9749F7D6EC7}" presName="spacing" presStyleCnt="0"/>
      <dgm:spPr/>
    </dgm:pt>
    <dgm:pt modelId="{08A34565-CE1E-1F41-A52A-2DCA2DB83767}" type="pres">
      <dgm:prSet presAssocID="{1C611F32-B8DF-754B-84CF-870802A2C3DE}" presName="composite" presStyleCnt="0"/>
      <dgm:spPr/>
    </dgm:pt>
    <dgm:pt modelId="{EC610697-D740-C046-BBC8-7B2A7DEB9B65}" type="pres">
      <dgm:prSet presAssocID="{1C611F32-B8DF-754B-84CF-870802A2C3DE}" presName="imgShp" presStyleLbl="fgImgPlace1" presStyleIdx="3" presStyleCnt="6"/>
      <dgm:spPr>
        <a:pattFill prst="pct40">
          <a:fgClr>
            <a:schemeClr val="accent1">
              <a:tint val="50000"/>
              <a:hueOff val="0"/>
              <a:satOff val="0"/>
              <a:lumOff val="0"/>
            </a:schemeClr>
          </a:fgClr>
          <a:bgClr>
            <a:schemeClr val="bg1"/>
          </a:bgClr>
        </a:pattFill>
      </dgm:spPr>
    </dgm:pt>
    <dgm:pt modelId="{0946037F-86A0-CD44-82EA-09AEBCB8E7BE}" type="pres">
      <dgm:prSet presAssocID="{1C611F32-B8DF-754B-84CF-870802A2C3DE}" presName="txShp" presStyleLbl="node1" presStyleIdx="3" presStyleCnt="6">
        <dgm:presLayoutVars>
          <dgm:bulletEnabled val="1"/>
        </dgm:presLayoutVars>
      </dgm:prSet>
      <dgm:spPr/>
    </dgm:pt>
    <dgm:pt modelId="{E2C94145-5937-A94A-BC62-F79CAB4B3BB4}" type="pres">
      <dgm:prSet presAssocID="{07D60B63-95E0-7D41-AC1E-F8C225AC88D0}" presName="spacing" presStyleCnt="0"/>
      <dgm:spPr/>
    </dgm:pt>
    <dgm:pt modelId="{09165B2E-96F1-714C-B907-249492CC0489}" type="pres">
      <dgm:prSet presAssocID="{1F049C36-C3EC-BA4C-9B3A-48DD54021575}" presName="composite" presStyleCnt="0"/>
      <dgm:spPr/>
    </dgm:pt>
    <dgm:pt modelId="{2EF7B92C-3507-0345-B2AC-DDFFE0282DC0}" type="pres">
      <dgm:prSet presAssocID="{1F049C36-C3EC-BA4C-9B3A-48DD54021575}" presName="imgShp" presStyleLbl="fgImgPlace1" presStyleIdx="4" presStyleCnt="6"/>
      <dgm:spPr>
        <a:pattFill prst="pct40">
          <a:fgClr>
            <a:schemeClr val="accent1">
              <a:tint val="50000"/>
              <a:hueOff val="0"/>
              <a:satOff val="0"/>
              <a:lumOff val="0"/>
            </a:schemeClr>
          </a:fgClr>
          <a:bgClr>
            <a:schemeClr val="bg1"/>
          </a:bgClr>
        </a:pattFill>
      </dgm:spPr>
    </dgm:pt>
    <dgm:pt modelId="{11F1DE64-009C-6642-BC60-8BC609517E9B}" type="pres">
      <dgm:prSet presAssocID="{1F049C36-C3EC-BA4C-9B3A-48DD54021575}" presName="txShp" presStyleLbl="node1" presStyleIdx="4" presStyleCnt="6">
        <dgm:presLayoutVars>
          <dgm:bulletEnabled val="1"/>
        </dgm:presLayoutVars>
      </dgm:prSet>
      <dgm:spPr/>
    </dgm:pt>
    <dgm:pt modelId="{BD092712-01F4-DF41-8BBE-6E49B0F894F9}" type="pres">
      <dgm:prSet presAssocID="{16B4931D-031B-924F-B337-5A2FEDC83919}" presName="spacing" presStyleCnt="0"/>
      <dgm:spPr/>
    </dgm:pt>
    <dgm:pt modelId="{8AB8394A-F672-684B-8808-5C9EF14DF5E7}" type="pres">
      <dgm:prSet presAssocID="{D0258711-997E-4D4F-BE11-872CFB9E72E4}" presName="composite" presStyleCnt="0"/>
      <dgm:spPr/>
    </dgm:pt>
    <dgm:pt modelId="{772B4F70-7F2A-964A-8546-59B07FC4D382}" type="pres">
      <dgm:prSet presAssocID="{D0258711-997E-4D4F-BE11-872CFB9E72E4}" presName="imgShp" presStyleLbl="fgImgPlace1" presStyleIdx="5" presStyleCnt="6"/>
      <dgm:spPr>
        <a:pattFill prst="pct40">
          <a:fgClr>
            <a:schemeClr val="accent1">
              <a:tint val="50000"/>
              <a:hueOff val="0"/>
              <a:satOff val="0"/>
              <a:lumOff val="0"/>
            </a:schemeClr>
          </a:fgClr>
          <a:bgClr>
            <a:schemeClr val="bg1"/>
          </a:bgClr>
        </a:pattFill>
      </dgm:spPr>
    </dgm:pt>
    <dgm:pt modelId="{E3D789A0-F785-6146-B3DF-8C273128CF2C}" type="pres">
      <dgm:prSet presAssocID="{D0258711-997E-4D4F-BE11-872CFB9E72E4}" presName="txShp" presStyleLbl="node1" presStyleIdx="5" presStyleCnt="6" custScaleY="139174">
        <dgm:presLayoutVars>
          <dgm:bulletEnabled val="1"/>
        </dgm:presLayoutVars>
      </dgm:prSet>
      <dgm:spPr/>
    </dgm:pt>
  </dgm:ptLst>
  <dgm:cxnLst>
    <dgm:cxn modelId="{B707D905-1468-084F-A7CF-F9FC0E0315F3}" type="presOf" srcId="{389634D8-6A10-BD4D-ADC0-6CF70E42A488}" destId="{B57ACCA6-7448-1341-A2E0-308494FDFAE7}" srcOrd="0" destOrd="0" presId="urn:microsoft.com/office/officeart/2005/8/layout/vList3"/>
    <dgm:cxn modelId="{EA95FD07-DCAA-0446-87B9-DEDA667CE965}" srcId="{389634D8-6A10-BD4D-ADC0-6CF70E42A488}" destId="{1C4D333E-4C2B-B14D-82B3-F44A9395D372}" srcOrd="2" destOrd="0" parTransId="{CC40D636-6459-2342-94EA-9DF65CEA98F1}" sibTransId="{915DA2CF-122C-9048-A7EF-B9749F7D6EC7}"/>
    <dgm:cxn modelId="{E1037B14-75A1-B041-AB5E-EC4EBC6896F9}" type="presOf" srcId="{9513787C-2D81-1B4A-A294-C8192A432F88}" destId="{D0B18010-D0EC-8B4F-9419-8A490B3EBE37}" srcOrd="0" destOrd="0" presId="urn:microsoft.com/office/officeart/2005/8/layout/vList3"/>
    <dgm:cxn modelId="{03316415-73E0-3947-8548-5AEE1D4C4E9C}" type="presOf" srcId="{1C611F32-B8DF-754B-84CF-870802A2C3DE}" destId="{0946037F-86A0-CD44-82EA-09AEBCB8E7BE}" srcOrd="0" destOrd="0" presId="urn:microsoft.com/office/officeart/2005/8/layout/vList3"/>
    <dgm:cxn modelId="{5EA7BC24-7D22-6543-9FD2-3B16018B75BA}" type="presOf" srcId="{1C4D333E-4C2B-B14D-82B3-F44A9395D372}" destId="{AED22F74-A5E1-B947-B13C-B17B50D3ABB6}" srcOrd="0" destOrd="0" presId="urn:microsoft.com/office/officeart/2005/8/layout/vList3"/>
    <dgm:cxn modelId="{0ADC9E38-15E3-9242-868B-329FA7E909E0}" srcId="{389634D8-6A10-BD4D-ADC0-6CF70E42A488}" destId="{4E843325-1C18-354D-80A9-A03A811B4D0A}" srcOrd="0" destOrd="0" parTransId="{1B606D6E-9FD7-024E-8E12-B6B1604CB534}" sibTransId="{B3B49948-3DB7-BE4E-9A63-D7E31597DCD3}"/>
    <dgm:cxn modelId="{868FBA5B-C5DF-AF43-817B-8047880C5433}" type="presOf" srcId="{1F049C36-C3EC-BA4C-9B3A-48DD54021575}" destId="{11F1DE64-009C-6642-BC60-8BC609517E9B}" srcOrd="0" destOrd="0" presId="urn:microsoft.com/office/officeart/2005/8/layout/vList3"/>
    <dgm:cxn modelId="{C966DAA9-639C-3B45-A811-682C79F747E8}" type="presOf" srcId="{4E843325-1C18-354D-80A9-A03A811B4D0A}" destId="{E26087F9-8D8C-7949-9D91-31B121F7BF3C}" srcOrd="0" destOrd="0" presId="urn:microsoft.com/office/officeart/2005/8/layout/vList3"/>
    <dgm:cxn modelId="{4E2A69AB-23D1-5D4D-ADBA-04215D64233F}" srcId="{389634D8-6A10-BD4D-ADC0-6CF70E42A488}" destId="{D0258711-997E-4D4F-BE11-872CFB9E72E4}" srcOrd="5" destOrd="0" parTransId="{FCFEA1AD-7C91-414B-A531-B753EAB48635}" sibTransId="{C1D5E834-630F-984B-95CD-843A8629A7DE}"/>
    <dgm:cxn modelId="{207C82C3-C169-D646-9CE1-1C91E1BD07DF}" srcId="{389634D8-6A10-BD4D-ADC0-6CF70E42A488}" destId="{1F049C36-C3EC-BA4C-9B3A-48DD54021575}" srcOrd="4" destOrd="0" parTransId="{42B167F9-1BC1-3F42-8D80-AAF4AFE1ABC9}" sibTransId="{16B4931D-031B-924F-B337-5A2FEDC83919}"/>
    <dgm:cxn modelId="{1D29E2C9-F21C-A047-8770-C348D0171E02}" type="presOf" srcId="{D0258711-997E-4D4F-BE11-872CFB9E72E4}" destId="{E3D789A0-F785-6146-B3DF-8C273128CF2C}" srcOrd="0" destOrd="0" presId="urn:microsoft.com/office/officeart/2005/8/layout/vList3"/>
    <dgm:cxn modelId="{A0BC56D5-F117-384F-B64D-5398EF15C9B8}" srcId="{389634D8-6A10-BD4D-ADC0-6CF70E42A488}" destId="{1C611F32-B8DF-754B-84CF-870802A2C3DE}" srcOrd="3" destOrd="0" parTransId="{1958BFC2-CD4E-ED4A-BCE8-54F47138BC82}" sibTransId="{07D60B63-95E0-7D41-AC1E-F8C225AC88D0}"/>
    <dgm:cxn modelId="{E48668F5-17D2-7842-8AB4-0796C61692CD}" srcId="{389634D8-6A10-BD4D-ADC0-6CF70E42A488}" destId="{9513787C-2D81-1B4A-A294-C8192A432F88}" srcOrd="1" destOrd="0" parTransId="{C5848D20-ED2F-AA45-B185-C920DFB96834}" sibTransId="{15098FC5-A7B0-9541-B36B-6693586C28E7}"/>
    <dgm:cxn modelId="{B21DD14D-4EC4-2945-8E30-496D8CFB8E8D}" type="presParOf" srcId="{B57ACCA6-7448-1341-A2E0-308494FDFAE7}" destId="{231A4F58-FD34-2D45-81DF-23D1420FF28E}" srcOrd="0" destOrd="0" presId="urn:microsoft.com/office/officeart/2005/8/layout/vList3"/>
    <dgm:cxn modelId="{E09FE334-EC30-2842-8AFA-6B26AF55454B}" type="presParOf" srcId="{231A4F58-FD34-2D45-81DF-23D1420FF28E}" destId="{2A816EBF-92B1-FB4E-B7D1-1CEA1C6DA209}" srcOrd="0" destOrd="0" presId="urn:microsoft.com/office/officeart/2005/8/layout/vList3"/>
    <dgm:cxn modelId="{B0D5AB01-FD61-C946-B092-980DF91FE449}" type="presParOf" srcId="{231A4F58-FD34-2D45-81DF-23D1420FF28E}" destId="{E26087F9-8D8C-7949-9D91-31B121F7BF3C}" srcOrd="1" destOrd="0" presId="urn:microsoft.com/office/officeart/2005/8/layout/vList3"/>
    <dgm:cxn modelId="{8F081807-6CCC-C146-AB02-8A7A53E18508}" type="presParOf" srcId="{B57ACCA6-7448-1341-A2E0-308494FDFAE7}" destId="{2C531F3B-00EE-014C-9610-BA236D67C5AF}" srcOrd="1" destOrd="0" presId="urn:microsoft.com/office/officeart/2005/8/layout/vList3"/>
    <dgm:cxn modelId="{E919995E-9597-A743-B610-63F998892DD1}" type="presParOf" srcId="{B57ACCA6-7448-1341-A2E0-308494FDFAE7}" destId="{788E2059-A748-4840-9F74-20E5373CEC9B}" srcOrd="2" destOrd="0" presId="urn:microsoft.com/office/officeart/2005/8/layout/vList3"/>
    <dgm:cxn modelId="{3D1538C9-7B51-DB41-972C-7D14413BF883}" type="presParOf" srcId="{788E2059-A748-4840-9F74-20E5373CEC9B}" destId="{C3690B09-4711-B344-8B13-E053116C8408}" srcOrd="0" destOrd="0" presId="urn:microsoft.com/office/officeart/2005/8/layout/vList3"/>
    <dgm:cxn modelId="{C59E73D7-6621-364C-8140-83C0FC79D614}" type="presParOf" srcId="{788E2059-A748-4840-9F74-20E5373CEC9B}" destId="{D0B18010-D0EC-8B4F-9419-8A490B3EBE37}" srcOrd="1" destOrd="0" presId="urn:microsoft.com/office/officeart/2005/8/layout/vList3"/>
    <dgm:cxn modelId="{4DC1AF50-8A77-1F42-BC2A-E7A6AD8C5896}" type="presParOf" srcId="{B57ACCA6-7448-1341-A2E0-308494FDFAE7}" destId="{D096A96E-50B1-7A49-B8DE-20A6086B02B8}" srcOrd="3" destOrd="0" presId="urn:microsoft.com/office/officeart/2005/8/layout/vList3"/>
    <dgm:cxn modelId="{5B1C1751-4E10-B14A-A80A-A90AF79EBA86}" type="presParOf" srcId="{B57ACCA6-7448-1341-A2E0-308494FDFAE7}" destId="{11120380-75D3-5E41-A636-0CE96C120218}" srcOrd="4" destOrd="0" presId="urn:microsoft.com/office/officeart/2005/8/layout/vList3"/>
    <dgm:cxn modelId="{0D091A06-3ED4-B14B-9DCA-C3C068D69E5C}" type="presParOf" srcId="{11120380-75D3-5E41-A636-0CE96C120218}" destId="{F0F7BAA5-FC01-7347-97BA-6DBEBEBD7CCB}" srcOrd="0" destOrd="0" presId="urn:microsoft.com/office/officeart/2005/8/layout/vList3"/>
    <dgm:cxn modelId="{72B0AB5B-B3B3-AD40-BFF8-9360D59A6EAD}" type="presParOf" srcId="{11120380-75D3-5E41-A636-0CE96C120218}" destId="{AED22F74-A5E1-B947-B13C-B17B50D3ABB6}" srcOrd="1" destOrd="0" presId="urn:microsoft.com/office/officeart/2005/8/layout/vList3"/>
    <dgm:cxn modelId="{285BC18A-99F6-1B47-9831-E86B57DB88BE}" type="presParOf" srcId="{B57ACCA6-7448-1341-A2E0-308494FDFAE7}" destId="{0EF2A9E0-F411-A146-BEA8-123A8192D6C8}" srcOrd="5" destOrd="0" presId="urn:microsoft.com/office/officeart/2005/8/layout/vList3"/>
    <dgm:cxn modelId="{90590190-EF43-F542-92FD-BDB024E936CD}" type="presParOf" srcId="{B57ACCA6-7448-1341-A2E0-308494FDFAE7}" destId="{08A34565-CE1E-1F41-A52A-2DCA2DB83767}" srcOrd="6" destOrd="0" presId="urn:microsoft.com/office/officeart/2005/8/layout/vList3"/>
    <dgm:cxn modelId="{5CB50611-D459-924C-AF2A-F3C726C8A1B1}" type="presParOf" srcId="{08A34565-CE1E-1F41-A52A-2DCA2DB83767}" destId="{EC610697-D740-C046-BBC8-7B2A7DEB9B65}" srcOrd="0" destOrd="0" presId="urn:microsoft.com/office/officeart/2005/8/layout/vList3"/>
    <dgm:cxn modelId="{29304348-CA3E-3646-8940-1185097C302F}" type="presParOf" srcId="{08A34565-CE1E-1F41-A52A-2DCA2DB83767}" destId="{0946037F-86A0-CD44-82EA-09AEBCB8E7BE}" srcOrd="1" destOrd="0" presId="urn:microsoft.com/office/officeart/2005/8/layout/vList3"/>
    <dgm:cxn modelId="{8DCA54BA-263D-8641-85E8-40A0FDE68FAB}" type="presParOf" srcId="{B57ACCA6-7448-1341-A2E0-308494FDFAE7}" destId="{E2C94145-5937-A94A-BC62-F79CAB4B3BB4}" srcOrd="7" destOrd="0" presId="urn:microsoft.com/office/officeart/2005/8/layout/vList3"/>
    <dgm:cxn modelId="{F57250D2-36EA-C84E-967E-6FB9E149DD02}" type="presParOf" srcId="{B57ACCA6-7448-1341-A2E0-308494FDFAE7}" destId="{09165B2E-96F1-714C-B907-249492CC0489}" srcOrd="8" destOrd="0" presId="urn:microsoft.com/office/officeart/2005/8/layout/vList3"/>
    <dgm:cxn modelId="{DC045991-87CF-0C48-B980-36DAAE4150FD}" type="presParOf" srcId="{09165B2E-96F1-714C-B907-249492CC0489}" destId="{2EF7B92C-3507-0345-B2AC-DDFFE0282DC0}" srcOrd="0" destOrd="0" presId="urn:microsoft.com/office/officeart/2005/8/layout/vList3"/>
    <dgm:cxn modelId="{1B16B633-323F-6A4C-B960-363F495BDC3A}" type="presParOf" srcId="{09165B2E-96F1-714C-B907-249492CC0489}" destId="{11F1DE64-009C-6642-BC60-8BC609517E9B}" srcOrd="1" destOrd="0" presId="urn:microsoft.com/office/officeart/2005/8/layout/vList3"/>
    <dgm:cxn modelId="{91110030-FADE-CF43-AC70-197EA474CB90}" type="presParOf" srcId="{B57ACCA6-7448-1341-A2E0-308494FDFAE7}" destId="{BD092712-01F4-DF41-8BBE-6E49B0F894F9}" srcOrd="9" destOrd="0" presId="urn:microsoft.com/office/officeart/2005/8/layout/vList3"/>
    <dgm:cxn modelId="{820A825C-8A92-BB48-B4FA-334B73664126}" type="presParOf" srcId="{B57ACCA6-7448-1341-A2E0-308494FDFAE7}" destId="{8AB8394A-F672-684B-8808-5C9EF14DF5E7}" srcOrd="10" destOrd="0" presId="urn:microsoft.com/office/officeart/2005/8/layout/vList3"/>
    <dgm:cxn modelId="{43492287-2558-4144-8C68-124A65B4BFFD}" type="presParOf" srcId="{8AB8394A-F672-684B-8808-5C9EF14DF5E7}" destId="{772B4F70-7F2A-964A-8546-59B07FC4D382}" srcOrd="0" destOrd="0" presId="urn:microsoft.com/office/officeart/2005/8/layout/vList3"/>
    <dgm:cxn modelId="{7FB3ADB6-68F9-004F-BD66-D782D2F5724A}" type="presParOf" srcId="{8AB8394A-F672-684B-8808-5C9EF14DF5E7}" destId="{E3D789A0-F785-6146-B3DF-8C273128CF2C}"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017555-B7F0-7143-82A2-9BCA8B7D74EB}">
      <dsp:nvSpPr>
        <dsp:cNvPr id="0" name=""/>
        <dsp:cNvSpPr/>
      </dsp:nvSpPr>
      <dsp:spPr>
        <a:xfrm>
          <a:off x="0" y="0"/>
          <a:ext cx="5108569" cy="1538411"/>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GB" sz="2400" b="1" kern="1200" dirty="0">
              <a:latin typeface="Times New Roman" panose="02020603050405020304" pitchFamily="18" charset="0"/>
              <a:cs typeface="Times New Roman" panose="02020603050405020304" pitchFamily="18" charset="0"/>
            </a:rPr>
            <a:t>A mild form - pancreatic </a:t>
          </a:r>
          <a:r>
            <a:rPr lang="en-GB" sz="2400" b="1" kern="1200" dirty="0" err="1">
              <a:latin typeface="Times New Roman" panose="02020603050405020304" pitchFamily="18" charset="0"/>
              <a:cs typeface="Times New Roman" panose="02020603050405020304" pitchFamily="18" charset="0"/>
            </a:rPr>
            <a:t>edema</a:t>
          </a:r>
          <a:endParaRPr lang="en-US" sz="2400" b="1" kern="1200" dirty="0">
            <a:latin typeface="Times New Roman" panose="02020603050405020304" pitchFamily="18" charset="0"/>
            <a:cs typeface="Times New Roman" panose="02020603050405020304" pitchFamily="18" charset="0"/>
          </a:endParaRPr>
        </a:p>
      </dsp:txBody>
      <dsp:txXfrm>
        <a:off x="45059" y="45059"/>
        <a:ext cx="3448503" cy="1448293"/>
      </dsp:txXfrm>
    </dsp:sp>
    <dsp:sp modelId="{C3137D18-1064-C049-989F-F91B0D35FEB7}">
      <dsp:nvSpPr>
        <dsp:cNvPr id="0" name=""/>
        <dsp:cNvSpPr/>
      </dsp:nvSpPr>
      <dsp:spPr>
        <a:xfrm>
          <a:off x="450756" y="1794812"/>
          <a:ext cx="5108569" cy="1538411"/>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GB" sz="2400" b="1" kern="1200" dirty="0">
              <a:latin typeface="Times New Roman" panose="02020603050405020304" pitchFamily="18" charset="0"/>
              <a:cs typeface="Times New Roman" panose="02020603050405020304" pitchFamily="18" charset="0"/>
            </a:rPr>
            <a:t>Severe form-necrosis and collections</a:t>
          </a:r>
          <a:endParaRPr lang="en-US" sz="2400" b="1" kern="1200" dirty="0">
            <a:latin typeface="Times New Roman" panose="02020603050405020304" pitchFamily="18" charset="0"/>
            <a:cs typeface="Times New Roman" panose="02020603050405020304" pitchFamily="18" charset="0"/>
          </a:endParaRPr>
        </a:p>
      </dsp:txBody>
      <dsp:txXfrm>
        <a:off x="495815" y="1839871"/>
        <a:ext cx="3567728" cy="1448293"/>
      </dsp:txXfrm>
    </dsp:sp>
    <dsp:sp modelId="{8C97D597-5FB9-384E-82D7-B3FA2325389D}">
      <dsp:nvSpPr>
        <dsp:cNvPr id="0" name=""/>
        <dsp:cNvSpPr/>
      </dsp:nvSpPr>
      <dsp:spPr>
        <a:xfrm>
          <a:off x="901512" y="3589625"/>
          <a:ext cx="5108569" cy="1538411"/>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GB" sz="2400" b="1" kern="1200" dirty="0">
              <a:latin typeface="Times New Roman" panose="02020603050405020304" pitchFamily="18" charset="0"/>
              <a:cs typeface="Times New Roman" panose="02020603050405020304" pitchFamily="18" charset="0"/>
            </a:rPr>
            <a:t>According to some authors, there is also a moderate, intermediate form</a:t>
          </a:r>
          <a:endParaRPr lang="en-US" sz="2400" kern="1200" dirty="0"/>
        </a:p>
      </dsp:txBody>
      <dsp:txXfrm>
        <a:off x="946571" y="3634684"/>
        <a:ext cx="3567728" cy="1448293"/>
      </dsp:txXfrm>
    </dsp:sp>
    <dsp:sp modelId="{94688337-AFD6-C24F-B1B2-F699F533DFEA}">
      <dsp:nvSpPr>
        <dsp:cNvPr id="0" name=""/>
        <dsp:cNvSpPr/>
      </dsp:nvSpPr>
      <dsp:spPr>
        <a:xfrm>
          <a:off x="4108602" y="1166628"/>
          <a:ext cx="999967" cy="999967"/>
        </a:xfrm>
        <a:prstGeom prst="downArrow">
          <a:avLst>
            <a:gd name="adj1" fmla="val 55000"/>
            <a:gd name="adj2" fmla="val 45000"/>
          </a:avLst>
        </a:prstGeom>
        <a:solidFill>
          <a:schemeClr val="dk2">
            <a:alpha val="90000"/>
            <a:tint val="40000"/>
            <a:hueOff val="0"/>
            <a:satOff val="0"/>
            <a:lumOff val="0"/>
            <a:alphaOff val="0"/>
          </a:schemeClr>
        </a:solidFill>
        <a:ln w="15875" cap="flat" cmpd="sng" algn="ctr">
          <a:solidFill>
            <a:schemeClr val="dk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a:off x="4333595" y="1166628"/>
        <a:ext cx="549981" cy="752475"/>
      </dsp:txXfrm>
    </dsp:sp>
    <dsp:sp modelId="{BA0A67DC-C391-D047-A7D2-C93D47006DC1}">
      <dsp:nvSpPr>
        <dsp:cNvPr id="0" name=""/>
        <dsp:cNvSpPr/>
      </dsp:nvSpPr>
      <dsp:spPr>
        <a:xfrm>
          <a:off x="4559358" y="2951185"/>
          <a:ext cx="999967" cy="999967"/>
        </a:xfrm>
        <a:prstGeom prst="downArrow">
          <a:avLst>
            <a:gd name="adj1" fmla="val 55000"/>
            <a:gd name="adj2" fmla="val 45000"/>
          </a:avLst>
        </a:prstGeom>
        <a:solidFill>
          <a:schemeClr val="dk2">
            <a:alpha val="90000"/>
            <a:tint val="40000"/>
            <a:hueOff val="0"/>
            <a:satOff val="0"/>
            <a:lumOff val="0"/>
            <a:alphaOff val="0"/>
          </a:schemeClr>
        </a:solidFill>
        <a:ln w="15875" cap="flat" cmpd="sng" algn="ctr">
          <a:solidFill>
            <a:schemeClr val="dk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a:off x="4784351" y="2951185"/>
        <a:ext cx="549981" cy="75247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404019-67F5-1043-B4BB-32267001F8E8}">
      <dsp:nvSpPr>
        <dsp:cNvPr id="0" name=""/>
        <dsp:cNvSpPr/>
      </dsp:nvSpPr>
      <dsp:spPr>
        <a:xfrm>
          <a:off x="6411251" y="2449476"/>
          <a:ext cx="580509" cy="3170474"/>
        </a:xfrm>
        <a:custGeom>
          <a:avLst/>
          <a:gdLst/>
          <a:ahLst/>
          <a:cxnLst/>
          <a:rect l="0" t="0" r="0" b="0"/>
          <a:pathLst>
            <a:path>
              <a:moveTo>
                <a:pt x="0" y="0"/>
              </a:moveTo>
              <a:lnTo>
                <a:pt x="0" y="3170474"/>
              </a:lnTo>
              <a:lnTo>
                <a:pt x="580509" y="3170474"/>
              </a:lnTo>
            </a:path>
          </a:pathLst>
        </a:custGeom>
        <a:noFill/>
        <a:ln w="101600" cap="flat" cmpd="sng" algn="ctr">
          <a:solidFill>
            <a:schemeClr val="tx1"/>
          </a:solidFill>
          <a:prstDash val="solid"/>
        </a:ln>
        <a:effectLst/>
      </dsp:spPr>
      <dsp:style>
        <a:lnRef idx="2">
          <a:scrgbClr r="0" g="0" b="0"/>
        </a:lnRef>
        <a:fillRef idx="0">
          <a:scrgbClr r="0" g="0" b="0"/>
        </a:fillRef>
        <a:effectRef idx="0">
          <a:scrgbClr r="0" g="0" b="0"/>
        </a:effectRef>
        <a:fontRef idx="minor"/>
      </dsp:style>
    </dsp:sp>
    <dsp:sp modelId="{331DBA82-4DA4-0044-B277-E604D069ECBB}">
      <dsp:nvSpPr>
        <dsp:cNvPr id="0" name=""/>
        <dsp:cNvSpPr/>
      </dsp:nvSpPr>
      <dsp:spPr>
        <a:xfrm>
          <a:off x="6411251" y="2449476"/>
          <a:ext cx="580509" cy="1902509"/>
        </a:xfrm>
        <a:custGeom>
          <a:avLst/>
          <a:gdLst/>
          <a:ahLst/>
          <a:cxnLst/>
          <a:rect l="0" t="0" r="0" b="0"/>
          <a:pathLst>
            <a:path>
              <a:moveTo>
                <a:pt x="0" y="0"/>
              </a:moveTo>
              <a:lnTo>
                <a:pt x="0" y="1902509"/>
              </a:lnTo>
              <a:lnTo>
                <a:pt x="580509" y="1902509"/>
              </a:lnTo>
            </a:path>
          </a:pathLst>
        </a:custGeom>
        <a:noFill/>
        <a:ln w="104775" cap="flat" cmpd="sng" algn="ctr">
          <a:solidFill>
            <a:scrgbClr r="0" g="0" b="0"/>
          </a:solidFill>
          <a:prstDash val="solid"/>
        </a:ln>
        <a:effectLst/>
      </dsp:spPr>
      <dsp:style>
        <a:lnRef idx="2">
          <a:scrgbClr r="0" g="0" b="0"/>
        </a:lnRef>
        <a:fillRef idx="0">
          <a:scrgbClr r="0" g="0" b="0"/>
        </a:fillRef>
        <a:effectRef idx="0">
          <a:scrgbClr r="0" g="0" b="0"/>
        </a:effectRef>
        <a:fontRef idx="minor"/>
      </dsp:style>
    </dsp:sp>
    <dsp:sp modelId="{E8795522-A104-104D-86EC-AF70B9ADC9AE}">
      <dsp:nvSpPr>
        <dsp:cNvPr id="0" name=""/>
        <dsp:cNvSpPr/>
      </dsp:nvSpPr>
      <dsp:spPr>
        <a:xfrm>
          <a:off x="6411251" y="2449476"/>
          <a:ext cx="580509" cy="747995"/>
        </a:xfrm>
        <a:custGeom>
          <a:avLst/>
          <a:gdLst/>
          <a:ahLst/>
          <a:cxnLst/>
          <a:rect l="0" t="0" r="0" b="0"/>
          <a:pathLst>
            <a:path>
              <a:moveTo>
                <a:pt x="0" y="0"/>
              </a:moveTo>
              <a:lnTo>
                <a:pt x="0" y="747995"/>
              </a:lnTo>
              <a:lnTo>
                <a:pt x="580509" y="747995"/>
              </a:lnTo>
            </a:path>
          </a:pathLst>
        </a:custGeom>
        <a:noFill/>
        <a:ln w="104775" cap="flat" cmpd="sng" algn="ctr">
          <a:solidFill>
            <a:scrgbClr r="0" g="0" b="0"/>
          </a:solidFill>
          <a:prstDash val="solid"/>
        </a:ln>
        <a:effectLst/>
      </dsp:spPr>
      <dsp:style>
        <a:lnRef idx="2">
          <a:scrgbClr r="0" g="0" b="0"/>
        </a:lnRef>
        <a:fillRef idx="0">
          <a:scrgbClr r="0" g="0" b="0"/>
        </a:fillRef>
        <a:effectRef idx="0">
          <a:scrgbClr r="0" g="0" b="0"/>
        </a:effectRef>
        <a:fontRef idx="minor"/>
      </dsp:style>
    </dsp:sp>
    <dsp:sp modelId="{D3BFE79A-C0F7-9740-A467-2B8D5800A957}">
      <dsp:nvSpPr>
        <dsp:cNvPr id="0" name=""/>
        <dsp:cNvSpPr/>
      </dsp:nvSpPr>
      <dsp:spPr>
        <a:xfrm>
          <a:off x="5920363" y="922883"/>
          <a:ext cx="2038912" cy="341476"/>
        </a:xfrm>
        <a:custGeom>
          <a:avLst/>
          <a:gdLst/>
          <a:ahLst/>
          <a:cxnLst/>
          <a:rect l="0" t="0" r="0" b="0"/>
          <a:pathLst>
            <a:path>
              <a:moveTo>
                <a:pt x="0" y="0"/>
              </a:moveTo>
              <a:lnTo>
                <a:pt x="0" y="170738"/>
              </a:lnTo>
              <a:lnTo>
                <a:pt x="2038912" y="170738"/>
              </a:lnTo>
              <a:lnTo>
                <a:pt x="2038912" y="341476"/>
              </a:lnTo>
            </a:path>
          </a:pathLst>
        </a:custGeom>
        <a:noFill/>
        <a:ln w="104775" cap="flat" cmpd="sng" algn="ctr">
          <a:solidFill>
            <a:scrgbClr r="0" g="0" b="0"/>
          </a:solidFill>
          <a:prstDash val="solid"/>
        </a:ln>
        <a:effectLst/>
      </dsp:spPr>
      <dsp:style>
        <a:lnRef idx="2">
          <a:scrgbClr r="0" g="0" b="0"/>
        </a:lnRef>
        <a:fillRef idx="0">
          <a:scrgbClr r="0" g="0" b="0"/>
        </a:fillRef>
        <a:effectRef idx="0">
          <a:scrgbClr r="0" g="0" b="0"/>
        </a:effectRef>
        <a:fontRef idx="minor"/>
      </dsp:style>
    </dsp:sp>
    <dsp:sp modelId="{C65CDAAC-A6F6-024D-ABCD-F80D44D222D6}">
      <dsp:nvSpPr>
        <dsp:cNvPr id="0" name=""/>
        <dsp:cNvSpPr/>
      </dsp:nvSpPr>
      <dsp:spPr>
        <a:xfrm>
          <a:off x="3814594" y="922883"/>
          <a:ext cx="2105768" cy="341476"/>
        </a:xfrm>
        <a:custGeom>
          <a:avLst/>
          <a:gdLst/>
          <a:ahLst/>
          <a:cxnLst/>
          <a:rect l="0" t="0" r="0" b="0"/>
          <a:pathLst>
            <a:path>
              <a:moveTo>
                <a:pt x="2105768" y="0"/>
              </a:moveTo>
              <a:lnTo>
                <a:pt x="2105768" y="170738"/>
              </a:lnTo>
              <a:lnTo>
                <a:pt x="0" y="170738"/>
              </a:lnTo>
              <a:lnTo>
                <a:pt x="0" y="341476"/>
              </a:lnTo>
            </a:path>
          </a:pathLst>
        </a:custGeom>
        <a:noFill/>
        <a:ln w="104775" cap="flat" cmpd="sng" algn="ctr">
          <a:solidFill>
            <a:schemeClr val="tx1"/>
          </a:solidFill>
          <a:prstDash val="solid"/>
        </a:ln>
        <a:effectLst/>
      </dsp:spPr>
      <dsp:style>
        <a:lnRef idx="2">
          <a:scrgbClr r="0" g="0" b="0"/>
        </a:lnRef>
        <a:fillRef idx="0">
          <a:scrgbClr r="0" g="0" b="0"/>
        </a:fillRef>
        <a:effectRef idx="0">
          <a:scrgbClr r="0" g="0" b="0"/>
        </a:effectRef>
        <a:fontRef idx="minor"/>
      </dsp:style>
    </dsp:sp>
    <dsp:sp modelId="{5FAF4769-E7D6-7E45-B448-35078299468E}">
      <dsp:nvSpPr>
        <dsp:cNvPr id="0" name=""/>
        <dsp:cNvSpPr/>
      </dsp:nvSpPr>
      <dsp:spPr>
        <a:xfrm>
          <a:off x="1098185" y="1386"/>
          <a:ext cx="9644356" cy="921497"/>
        </a:xfrm>
        <a:prstGeom prst="rect">
          <a:avLst/>
        </a:prstGeom>
        <a:solidFill>
          <a:schemeClr val="accent6">
            <a:lumMod val="40000"/>
            <a:lumOff val="60000"/>
          </a:schemeClr>
        </a:solidFill>
        <a:ln w="381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1600200">
            <a:lnSpc>
              <a:spcPct val="90000"/>
            </a:lnSpc>
            <a:spcBef>
              <a:spcPct val="0"/>
            </a:spcBef>
            <a:spcAft>
              <a:spcPct val="35000"/>
            </a:spcAft>
            <a:buNone/>
          </a:pPr>
          <a:r>
            <a:rPr lang="en-GB" sz="3600" b="1" kern="1200" dirty="0">
              <a:solidFill>
                <a:schemeClr val="tx1"/>
              </a:solidFill>
              <a:latin typeface="Times New Roman" panose="02020603050405020304" pitchFamily="18" charset="0"/>
              <a:cs typeface="Times New Roman" panose="02020603050405020304" pitchFamily="18" charset="0"/>
            </a:rPr>
            <a:t>The Atlanta classification divides acute pancreatitis into</a:t>
          </a:r>
          <a:r>
            <a:rPr lang="en-US" sz="3600" b="1" kern="1200" dirty="0">
              <a:solidFill>
                <a:schemeClr val="tx1"/>
              </a:solidFill>
              <a:latin typeface="Times New Roman" panose="02020603050405020304" pitchFamily="18" charset="0"/>
              <a:cs typeface="Times New Roman" panose="02020603050405020304" pitchFamily="18" charset="0"/>
            </a:rPr>
            <a:t>:</a:t>
          </a:r>
          <a:endParaRPr lang="en-CH" sz="3600" b="1" kern="1200" dirty="0">
            <a:solidFill>
              <a:schemeClr val="tx1"/>
            </a:solidFill>
            <a:latin typeface="Times New Roman" panose="02020603050405020304" pitchFamily="18" charset="0"/>
            <a:cs typeface="Times New Roman" panose="02020603050405020304" pitchFamily="18" charset="0"/>
          </a:endParaRPr>
        </a:p>
      </dsp:txBody>
      <dsp:txXfrm>
        <a:off x="1098185" y="1386"/>
        <a:ext cx="9644356" cy="921497"/>
      </dsp:txXfrm>
    </dsp:sp>
    <dsp:sp modelId="{3FC19FD6-1539-454E-AFB1-6ED766A08767}">
      <dsp:nvSpPr>
        <dsp:cNvPr id="0" name=""/>
        <dsp:cNvSpPr/>
      </dsp:nvSpPr>
      <dsp:spPr>
        <a:xfrm>
          <a:off x="1946419" y="1264359"/>
          <a:ext cx="3736349" cy="1179238"/>
        </a:xfrm>
        <a:prstGeom prst="rect">
          <a:avLst/>
        </a:prstGeom>
        <a:solidFill>
          <a:schemeClr val="accent6">
            <a:lumMod val="40000"/>
            <a:lumOff val="60000"/>
          </a:schemeClr>
        </a:solidFill>
        <a:ln w="381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GB" sz="2000" b="1" kern="1200" dirty="0">
              <a:solidFill>
                <a:schemeClr val="tx1"/>
              </a:solidFill>
              <a:latin typeface="Times New Roman" panose="02020603050405020304" pitchFamily="18" charset="0"/>
              <a:cs typeface="Times New Roman" panose="02020603050405020304" pitchFamily="18" charset="0"/>
            </a:rPr>
            <a:t>interstitial </a:t>
          </a:r>
          <a:r>
            <a:rPr lang="en-GB" sz="2000" b="1" kern="1200" dirty="0" err="1">
              <a:solidFill>
                <a:schemeClr val="tx1"/>
              </a:solidFill>
              <a:latin typeface="Times New Roman" panose="02020603050405020304" pitchFamily="18" charset="0"/>
              <a:cs typeface="Times New Roman" panose="02020603050405020304" pitchFamily="18" charset="0"/>
            </a:rPr>
            <a:t>edematous</a:t>
          </a:r>
          <a:r>
            <a:rPr lang="en-GB" sz="2000" b="1" kern="1200" dirty="0">
              <a:solidFill>
                <a:schemeClr val="tx1"/>
              </a:solidFill>
              <a:latin typeface="Times New Roman" panose="02020603050405020304" pitchFamily="18" charset="0"/>
              <a:cs typeface="Times New Roman" panose="02020603050405020304" pitchFamily="18" charset="0"/>
            </a:rPr>
            <a:t> pancreatitis (IEP)</a:t>
          </a:r>
          <a:endParaRPr lang="en-CH" sz="2000" b="1" kern="1200" dirty="0">
            <a:solidFill>
              <a:schemeClr val="tx1"/>
            </a:solidFill>
            <a:latin typeface="Times New Roman" panose="02020603050405020304" pitchFamily="18" charset="0"/>
            <a:cs typeface="Times New Roman" panose="02020603050405020304" pitchFamily="18" charset="0"/>
          </a:endParaRPr>
        </a:p>
      </dsp:txBody>
      <dsp:txXfrm>
        <a:off x="1946419" y="1264359"/>
        <a:ext cx="3736349" cy="1179238"/>
      </dsp:txXfrm>
    </dsp:sp>
    <dsp:sp modelId="{AC994C0D-833A-E341-98F1-222CCA83D3C3}">
      <dsp:nvSpPr>
        <dsp:cNvPr id="0" name=""/>
        <dsp:cNvSpPr/>
      </dsp:nvSpPr>
      <dsp:spPr>
        <a:xfrm>
          <a:off x="6024245" y="1264359"/>
          <a:ext cx="3870061" cy="1185117"/>
        </a:xfrm>
        <a:prstGeom prst="rect">
          <a:avLst/>
        </a:prstGeom>
        <a:solidFill>
          <a:schemeClr val="accent6">
            <a:lumMod val="40000"/>
            <a:lumOff val="60000"/>
          </a:schemeClr>
        </a:solidFill>
        <a:ln w="381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GB" sz="2000" b="1" kern="1200" dirty="0">
              <a:solidFill>
                <a:schemeClr val="tx1"/>
              </a:solidFill>
              <a:latin typeface="Times New Roman" panose="02020603050405020304" pitchFamily="18" charset="0"/>
              <a:cs typeface="Times New Roman" panose="02020603050405020304" pitchFamily="18" charset="0"/>
            </a:rPr>
            <a:t>necrotizing pancreatitis (NP</a:t>
          </a:r>
          <a:r>
            <a:rPr lang="en-US" sz="2000" b="1" kern="1200" dirty="0">
              <a:solidFill>
                <a:schemeClr val="tx1"/>
              </a:solidFill>
              <a:latin typeface="Times New Roman" panose="02020603050405020304" pitchFamily="18" charset="0"/>
              <a:cs typeface="Times New Roman" panose="02020603050405020304" pitchFamily="18" charset="0"/>
            </a:rPr>
            <a:t>) </a:t>
          </a:r>
          <a:endParaRPr lang="en-CH" sz="2000" b="1" kern="1200" dirty="0">
            <a:solidFill>
              <a:schemeClr val="tx1"/>
            </a:solidFill>
            <a:latin typeface="Times New Roman" panose="02020603050405020304" pitchFamily="18" charset="0"/>
            <a:cs typeface="Times New Roman" panose="02020603050405020304" pitchFamily="18" charset="0"/>
          </a:endParaRPr>
        </a:p>
      </dsp:txBody>
      <dsp:txXfrm>
        <a:off x="6024245" y="1264359"/>
        <a:ext cx="3870061" cy="1185117"/>
      </dsp:txXfrm>
    </dsp:sp>
    <dsp:sp modelId="{1739FAC6-E5FC-F844-B1DF-45D27C3DC926}">
      <dsp:nvSpPr>
        <dsp:cNvPr id="0" name=""/>
        <dsp:cNvSpPr/>
      </dsp:nvSpPr>
      <dsp:spPr>
        <a:xfrm>
          <a:off x="6991760" y="2790952"/>
          <a:ext cx="2330769" cy="813038"/>
        </a:xfrm>
        <a:prstGeom prst="rect">
          <a:avLst/>
        </a:prstGeom>
        <a:solidFill>
          <a:schemeClr val="accent6">
            <a:lumMod val="40000"/>
            <a:lumOff val="60000"/>
          </a:schemeClr>
        </a:solidFill>
        <a:ln w="381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GB" sz="2000" b="1" kern="1200" dirty="0">
              <a:solidFill>
                <a:schemeClr val="tx1"/>
              </a:solidFill>
              <a:latin typeface="Times New Roman" panose="02020603050405020304" pitchFamily="18" charset="0"/>
              <a:cs typeface="Times New Roman" panose="02020603050405020304" pitchFamily="18" charset="0"/>
            </a:rPr>
            <a:t>parenchymal necrosis</a:t>
          </a:r>
          <a:endParaRPr lang="en-CH" sz="2000" b="1" kern="1200" dirty="0">
            <a:solidFill>
              <a:schemeClr val="tx1"/>
            </a:solidFill>
            <a:latin typeface="Times New Roman" panose="02020603050405020304" pitchFamily="18" charset="0"/>
            <a:cs typeface="Times New Roman" panose="02020603050405020304" pitchFamily="18" charset="0"/>
          </a:endParaRPr>
        </a:p>
      </dsp:txBody>
      <dsp:txXfrm>
        <a:off x="6991760" y="2790952"/>
        <a:ext cx="2330769" cy="813038"/>
      </dsp:txXfrm>
    </dsp:sp>
    <dsp:sp modelId="{F1284379-2235-284F-A8CC-A9DEF5C1F648}">
      <dsp:nvSpPr>
        <dsp:cNvPr id="0" name=""/>
        <dsp:cNvSpPr/>
      </dsp:nvSpPr>
      <dsp:spPr>
        <a:xfrm>
          <a:off x="6991760" y="3945466"/>
          <a:ext cx="2302719" cy="813038"/>
        </a:xfrm>
        <a:prstGeom prst="rect">
          <a:avLst/>
        </a:prstGeom>
        <a:solidFill>
          <a:schemeClr val="accent6">
            <a:lumMod val="40000"/>
            <a:lumOff val="60000"/>
          </a:schemeClr>
        </a:solidFill>
        <a:ln w="381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GB" sz="2000" b="1" kern="1200" dirty="0">
              <a:solidFill>
                <a:schemeClr val="tx1"/>
              </a:solidFill>
              <a:latin typeface="Times New Roman" panose="02020603050405020304" pitchFamily="18" charset="0"/>
              <a:cs typeface="Times New Roman" panose="02020603050405020304" pitchFamily="18" charset="0"/>
            </a:rPr>
            <a:t>peripancreatic necrosis</a:t>
          </a:r>
          <a:endParaRPr lang="en-CH" sz="2000" b="1" kern="1200" dirty="0">
            <a:solidFill>
              <a:schemeClr val="tx1"/>
            </a:solidFill>
            <a:latin typeface="Times New Roman" panose="02020603050405020304" pitchFamily="18" charset="0"/>
            <a:cs typeface="Times New Roman" panose="02020603050405020304" pitchFamily="18" charset="0"/>
          </a:endParaRPr>
        </a:p>
      </dsp:txBody>
      <dsp:txXfrm>
        <a:off x="6991760" y="3945466"/>
        <a:ext cx="2302719" cy="813038"/>
      </dsp:txXfrm>
    </dsp:sp>
    <dsp:sp modelId="{5E6A89D5-126B-0749-AF31-3F126D906252}">
      <dsp:nvSpPr>
        <dsp:cNvPr id="0" name=""/>
        <dsp:cNvSpPr/>
      </dsp:nvSpPr>
      <dsp:spPr>
        <a:xfrm>
          <a:off x="6991760" y="5099981"/>
          <a:ext cx="2302719" cy="1039940"/>
        </a:xfrm>
        <a:prstGeom prst="rect">
          <a:avLst/>
        </a:prstGeom>
        <a:solidFill>
          <a:schemeClr val="accent6">
            <a:lumMod val="40000"/>
            <a:lumOff val="60000"/>
          </a:schemeClr>
        </a:solidFill>
        <a:ln w="381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GB" sz="2000" b="1" kern="1200" dirty="0">
              <a:solidFill>
                <a:schemeClr val="tx1"/>
              </a:solidFill>
              <a:latin typeface="Times New Roman" panose="02020603050405020304" pitchFamily="18" charset="0"/>
              <a:cs typeface="Times New Roman" panose="02020603050405020304" pitchFamily="18" charset="0"/>
            </a:rPr>
            <a:t>combined type (peripancreatic and parenchymal necrosis)</a:t>
          </a:r>
          <a:endParaRPr lang="en-CH" sz="2000" b="1" kern="1200" dirty="0">
            <a:solidFill>
              <a:schemeClr val="tx1"/>
            </a:solidFill>
            <a:latin typeface="Times New Roman" panose="02020603050405020304" pitchFamily="18" charset="0"/>
            <a:cs typeface="Times New Roman" panose="02020603050405020304" pitchFamily="18" charset="0"/>
          </a:endParaRPr>
        </a:p>
      </dsp:txBody>
      <dsp:txXfrm>
        <a:off x="6991760" y="5099981"/>
        <a:ext cx="2302719" cy="103994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F27C40-C65F-F344-9A6F-41CAAA43F1E4}">
      <dsp:nvSpPr>
        <dsp:cNvPr id="0" name=""/>
        <dsp:cNvSpPr/>
      </dsp:nvSpPr>
      <dsp:spPr>
        <a:xfrm rot="10800000">
          <a:off x="2410979" y="421"/>
          <a:ext cx="8050159" cy="1533231"/>
        </a:xfrm>
        <a:prstGeom prst="homePlate">
          <a:avLst/>
        </a:prstGeom>
        <a:solidFill>
          <a:schemeClr val="accent6">
            <a:lumMod val="5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76112" tIns="91440" rIns="170688" bIns="91440" numCol="1" spcCol="1270" anchor="ctr" anchorCtr="0">
          <a:noAutofit/>
        </a:bodyPr>
        <a:lstStyle/>
        <a:p>
          <a:pPr marL="0" lvl="0" indent="0" algn="ctr" defTabSz="1066800">
            <a:lnSpc>
              <a:spcPct val="90000"/>
            </a:lnSpc>
            <a:spcBef>
              <a:spcPct val="0"/>
            </a:spcBef>
            <a:spcAft>
              <a:spcPct val="35000"/>
            </a:spcAft>
            <a:buNone/>
          </a:pPr>
          <a:r>
            <a:rPr lang="en-GB" sz="2400" b="1" kern="1200" dirty="0">
              <a:latin typeface="Times New Roman" panose="02020603050405020304" pitchFamily="18" charset="0"/>
              <a:cs typeface="Times New Roman" panose="02020603050405020304" pitchFamily="18" charset="0"/>
            </a:rPr>
            <a:t>acute necrotic collections (ANC): in the first 4 weeks; non-encapsulated heterogeneous net material</a:t>
          </a:r>
          <a:endParaRPr lang="en-CH" sz="2400" b="1" kern="1200">
            <a:latin typeface="Times New Roman" panose="02020603050405020304" pitchFamily="18" charset="0"/>
            <a:cs typeface="Times New Roman" panose="02020603050405020304" pitchFamily="18" charset="0"/>
          </a:endParaRPr>
        </a:p>
      </dsp:txBody>
      <dsp:txXfrm rot="10800000">
        <a:off x="2794287" y="421"/>
        <a:ext cx="7666851" cy="1533231"/>
      </dsp:txXfrm>
    </dsp:sp>
    <dsp:sp modelId="{B8B07190-9240-0B44-A6CE-B83534B3910B}">
      <dsp:nvSpPr>
        <dsp:cNvPr id="0" name=""/>
        <dsp:cNvSpPr/>
      </dsp:nvSpPr>
      <dsp:spPr>
        <a:xfrm>
          <a:off x="1644363" y="421"/>
          <a:ext cx="1533231" cy="1533231"/>
        </a:xfrm>
        <a:prstGeom prst="ellipse">
          <a:avLst/>
        </a:prstGeom>
        <a:solidFill>
          <a:schemeClr val="accent6">
            <a:lumMod val="5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0A6C414-0BB0-534B-97A0-7F71794CB606}">
      <dsp:nvSpPr>
        <dsp:cNvPr id="0" name=""/>
        <dsp:cNvSpPr/>
      </dsp:nvSpPr>
      <dsp:spPr>
        <a:xfrm rot="10800000">
          <a:off x="2410979" y="1916960"/>
          <a:ext cx="8050159" cy="1533231"/>
        </a:xfrm>
        <a:prstGeom prst="homePlate">
          <a:avLst/>
        </a:prstGeom>
        <a:solidFill>
          <a:schemeClr val="accent6">
            <a:lumMod val="5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76112" tIns="91440" rIns="170688" bIns="91440" numCol="1" spcCol="1270" anchor="ctr" anchorCtr="0">
          <a:noAutofit/>
        </a:bodyPr>
        <a:lstStyle/>
        <a:p>
          <a:pPr marL="0" lvl="0" indent="0" algn="ctr" defTabSz="1066800">
            <a:lnSpc>
              <a:spcPct val="90000"/>
            </a:lnSpc>
            <a:spcBef>
              <a:spcPct val="0"/>
            </a:spcBef>
            <a:spcAft>
              <a:spcPct val="35000"/>
            </a:spcAft>
            <a:buNone/>
          </a:pPr>
          <a:r>
            <a:rPr lang="en-GB" sz="2400" b="1" kern="1200" dirty="0">
              <a:latin typeface="Times New Roman" panose="02020603050405020304" pitchFamily="18" charset="0"/>
              <a:cs typeface="Times New Roman" panose="02020603050405020304" pitchFamily="18" charset="0"/>
            </a:rPr>
            <a:t>walled (pancreatic) necrosis (VON or VOPN): develops after 4 weeks; encapsulated heterogeneous net material</a:t>
          </a:r>
          <a:endParaRPr lang="en-CH" sz="2400" b="1" kern="1200">
            <a:latin typeface="Times New Roman" panose="02020603050405020304" pitchFamily="18" charset="0"/>
            <a:cs typeface="Times New Roman" panose="02020603050405020304" pitchFamily="18" charset="0"/>
          </a:endParaRPr>
        </a:p>
      </dsp:txBody>
      <dsp:txXfrm rot="10800000">
        <a:off x="2794287" y="1916960"/>
        <a:ext cx="7666851" cy="1533231"/>
      </dsp:txXfrm>
    </dsp:sp>
    <dsp:sp modelId="{B92F57AC-6206-D149-A356-1E2C1DECDD50}">
      <dsp:nvSpPr>
        <dsp:cNvPr id="0" name=""/>
        <dsp:cNvSpPr/>
      </dsp:nvSpPr>
      <dsp:spPr>
        <a:xfrm>
          <a:off x="1644363" y="1916960"/>
          <a:ext cx="1533231" cy="1533231"/>
        </a:xfrm>
        <a:prstGeom prst="ellipse">
          <a:avLst/>
        </a:prstGeom>
        <a:solidFill>
          <a:schemeClr val="accent6">
            <a:lumMod val="5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A4C2CD-78C1-A347-B6B9-498C54669A2A}">
      <dsp:nvSpPr>
        <dsp:cNvPr id="0" name=""/>
        <dsp:cNvSpPr/>
      </dsp:nvSpPr>
      <dsp:spPr>
        <a:xfrm>
          <a:off x="3809" y="1258650"/>
          <a:ext cx="3714749" cy="1485899"/>
        </a:xfrm>
        <a:prstGeom prst="rect">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GB" sz="2000" kern="1200" dirty="0">
              <a:latin typeface="Times New Roman" panose="02020603050405020304" pitchFamily="18" charset="0"/>
              <a:cs typeface="Times New Roman" panose="02020603050405020304" pitchFamily="18" charset="0"/>
            </a:rPr>
            <a:t>Severe acute pancreatitis is associated with persistent organ failure (cardiovascular, respiratory and/or renal) and high mortality.</a:t>
          </a:r>
          <a:endParaRPr lang="en-CH" sz="2000" kern="1200" dirty="0">
            <a:latin typeface="Times New Roman" panose="02020603050405020304" pitchFamily="18" charset="0"/>
            <a:cs typeface="Times New Roman" panose="02020603050405020304" pitchFamily="18" charset="0"/>
          </a:endParaRPr>
        </a:p>
      </dsp:txBody>
      <dsp:txXfrm>
        <a:off x="3809" y="1258650"/>
        <a:ext cx="3714749" cy="1485899"/>
      </dsp:txXfrm>
    </dsp:sp>
    <dsp:sp modelId="{ED060671-F47D-C741-B5F2-D64B8AC62C6C}">
      <dsp:nvSpPr>
        <dsp:cNvPr id="0" name=""/>
        <dsp:cNvSpPr/>
      </dsp:nvSpPr>
      <dsp:spPr>
        <a:xfrm>
          <a:off x="3809" y="2744549"/>
          <a:ext cx="3714749" cy="2854800"/>
        </a:xfrm>
        <a:prstGeom prst="rect">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F96E6E6-FAD1-6143-A2CC-349D7AED33C9}">
      <dsp:nvSpPr>
        <dsp:cNvPr id="0" name=""/>
        <dsp:cNvSpPr/>
      </dsp:nvSpPr>
      <dsp:spPr>
        <a:xfrm>
          <a:off x="4238624" y="1258650"/>
          <a:ext cx="3714749" cy="1485899"/>
        </a:xfrm>
        <a:prstGeom prst="rect">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GB" sz="2000" kern="1200" dirty="0">
              <a:latin typeface="Times New Roman" panose="02020603050405020304" pitchFamily="18" charset="0"/>
              <a:cs typeface="Times New Roman" panose="02020603050405020304" pitchFamily="18" charset="0"/>
            </a:rPr>
            <a:t>Patients who have persistent organ failure with infected necrosis have the highest risk of death.</a:t>
          </a:r>
          <a:endParaRPr lang="en-CH" sz="2000" kern="1200">
            <a:latin typeface="Times New Roman" panose="02020603050405020304" pitchFamily="18" charset="0"/>
            <a:cs typeface="Times New Roman" panose="02020603050405020304" pitchFamily="18" charset="0"/>
          </a:endParaRPr>
        </a:p>
      </dsp:txBody>
      <dsp:txXfrm>
        <a:off x="4238624" y="1258650"/>
        <a:ext cx="3714749" cy="1485899"/>
      </dsp:txXfrm>
    </dsp:sp>
    <dsp:sp modelId="{19D8A00C-12DC-7142-94ED-FFE36C023918}">
      <dsp:nvSpPr>
        <dsp:cNvPr id="0" name=""/>
        <dsp:cNvSpPr/>
      </dsp:nvSpPr>
      <dsp:spPr>
        <a:xfrm>
          <a:off x="4238624" y="2744549"/>
          <a:ext cx="3714749" cy="2854800"/>
        </a:xfrm>
        <a:prstGeom prst="rect">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C39CB37-1659-4141-81AB-0BD83D5D6188}">
      <dsp:nvSpPr>
        <dsp:cNvPr id="0" name=""/>
        <dsp:cNvSpPr/>
      </dsp:nvSpPr>
      <dsp:spPr>
        <a:xfrm>
          <a:off x="8473439" y="1258650"/>
          <a:ext cx="3714749" cy="1485899"/>
        </a:xfrm>
        <a:prstGeom prst="rect">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GB" sz="2000" kern="1200" dirty="0">
              <a:latin typeface="Times New Roman" panose="02020603050405020304" pitchFamily="18" charset="0"/>
              <a:cs typeface="Times New Roman" panose="02020603050405020304" pitchFamily="18" charset="0"/>
            </a:rPr>
            <a:t>Patients with organ failure should be admitted to the intensive care unit whenever possible.</a:t>
          </a:r>
          <a:endParaRPr lang="en-CH" sz="2000" kern="1200" dirty="0">
            <a:latin typeface="Times New Roman" panose="02020603050405020304" pitchFamily="18" charset="0"/>
            <a:cs typeface="Times New Roman" panose="02020603050405020304" pitchFamily="18" charset="0"/>
          </a:endParaRPr>
        </a:p>
      </dsp:txBody>
      <dsp:txXfrm>
        <a:off x="8473439" y="1258650"/>
        <a:ext cx="3714749" cy="1485899"/>
      </dsp:txXfrm>
    </dsp:sp>
    <dsp:sp modelId="{E5CD4EFC-AED8-1447-B1F1-D3CEB254CAB6}">
      <dsp:nvSpPr>
        <dsp:cNvPr id="0" name=""/>
        <dsp:cNvSpPr/>
      </dsp:nvSpPr>
      <dsp:spPr>
        <a:xfrm>
          <a:off x="8473439" y="2744549"/>
          <a:ext cx="3714749" cy="2854800"/>
        </a:xfrm>
        <a:prstGeom prst="rect">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60A0A8-CD22-B74E-8BE2-03CA0930E423}">
      <dsp:nvSpPr>
        <dsp:cNvPr id="0" name=""/>
        <dsp:cNvSpPr/>
      </dsp:nvSpPr>
      <dsp:spPr>
        <a:xfrm>
          <a:off x="0" y="0"/>
          <a:ext cx="6116594" cy="6116594"/>
        </a:xfrm>
        <a:prstGeom prst="pie">
          <a:avLst>
            <a:gd name="adj1" fmla="val 5400000"/>
            <a:gd name="adj2" fmla="val 16200000"/>
          </a:avLst>
        </a:prstGeom>
        <a:solidFill>
          <a:schemeClr val="accent6">
            <a:lumMod val="60000"/>
            <a:lumOff val="4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DEAFEBC-B82C-854B-9048-28428FAFD9F5}">
      <dsp:nvSpPr>
        <dsp:cNvPr id="0" name=""/>
        <dsp:cNvSpPr/>
      </dsp:nvSpPr>
      <dsp:spPr>
        <a:xfrm>
          <a:off x="3058297" y="0"/>
          <a:ext cx="9133701" cy="6116594"/>
        </a:xfrm>
        <a:prstGeom prst="rect">
          <a:avLst/>
        </a:prstGeom>
        <a:solidFill>
          <a:schemeClr val="lt1">
            <a:alpha val="90000"/>
            <a:hueOff val="0"/>
            <a:satOff val="0"/>
            <a:lumOff val="0"/>
            <a:alphaOff val="0"/>
          </a:schemeClr>
        </a:solidFill>
        <a:ln w="15875" cap="flat" cmpd="sng" algn="ctr">
          <a:solidFill>
            <a:schemeClr val="accent6">
              <a:lumMod val="40000"/>
              <a:lumOff val="6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b="1" kern="1200" dirty="0">
              <a:latin typeface="Times New Roman" panose="02020603050405020304" pitchFamily="18" charset="0"/>
              <a:cs typeface="Times New Roman" panose="02020603050405020304" pitchFamily="18" charset="0"/>
            </a:rPr>
            <a:t>At the time of admission, an ultrasound (UZ) should be performed to determine the </a:t>
          </a:r>
          <a:r>
            <a:rPr lang="en-GB" sz="2000" b="1" kern="1200" dirty="0" err="1">
              <a:latin typeface="Times New Roman" panose="02020603050405020304" pitchFamily="18" charset="0"/>
              <a:cs typeface="Times New Roman" panose="02020603050405020304" pitchFamily="18" charset="0"/>
            </a:rPr>
            <a:t>etiology</a:t>
          </a:r>
          <a:r>
            <a:rPr lang="en-GB" sz="2000" b="1" kern="1200" dirty="0">
              <a:latin typeface="Times New Roman" panose="02020603050405020304" pitchFamily="18" charset="0"/>
              <a:cs typeface="Times New Roman" panose="02020603050405020304" pitchFamily="18" charset="0"/>
            </a:rPr>
            <a:t> of acute pancreatitis (biliary).</a:t>
          </a:r>
          <a:endParaRPr lang="en-CH" sz="2000" b="1" kern="1200">
            <a:latin typeface="Times New Roman" panose="02020603050405020304" pitchFamily="18" charset="0"/>
            <a:cs typeface="Times New Roman" panose="02020603050405020304" pitchFamily="18" charset="0"/>
          </a:endParaRPr>
        </a:p>
      </dsp:txBody>
      <dsp:txXfrm>
        <a:off x="3058297" y="0"/>
        <a:ext cx="9133701" cy="1299776"/>
      </dsp:txXfrm>
    </dsp:sp>
    <dsp:sp modelId="{B73E1CE0-5B49-7A42-A8DC-C3132BBB64A4}">
      <dsp:nvSpPr>
        <dsp:cNvPr id="0" name=""/>
        <dsp:cNvSpPr/>
      </dsp:nvSpPr>
      <dsp:spPr>
        <a:xfrm>
          <a:off x="802803" y="1299776"/>
          <a:ext cx="4510988" cy="4510988"/>
        </a:xfrm>
        <a:prstGeom prst="pie">
          <a:avLst>
            <a:gd name="adj1" fmla="val 5400000"/>
            <a:gd name="adj2" fmla="val 16200000"/>
          </a:avLst>
        </a:prstGeom>
        <a:solidFill>
          <a:schemeClr val="accent6">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6E6CA78-93FC-EB41-958B-04FF6B497375}">
      <dsp:nvSpPr>
        <dsp:cNvPr id="0" name=""/>
        <dsp:cNvSpPr/>
      </dsp:nvSpPr>
      <dsp:spPr>
        <a:xfrm>
          <a:off x="3058297" y="1299776"/>
          <a:ext cx="9133701" cy="4510988"/>
        </a:xfrm>
        <a:prstGeom prst="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b="1" kern="1200" dirty="0">
              <a:latin typeface="Times New Roman" panose="02020603050405020304" pitchFamily="18" charset="0"/>
              <a:cs typeface="Times New Roman" panose="02020603050405020304" pitchFamily="18" charset="0"/>
            </a:rPr>
            <a:t>When in doubt, computed tomography (CT) provides good evidence of the presence or absence of pancreatitis.</a:t>
          </a:r>
          <a:endParaRPr lang="en-CH" sz="2000" b="1" kern="1200">
            <a:latin typeface="Times New Roman" panose="02020603050405020304" pitchFamily="18" charset="0"/>
            <a:cs typeface="Times New Roman" panose="02020603050405020304" pitchFamily="18" charset="0"/>
          </a:endParaRPr>
        </a:p>
      </dsp:txBody>
      <dsp:txXfrm>
        <a:off x="3058297" y="1299776"/>
        <a:ext cx="9133701" cy="1299776"/>
      </dsp:txXfrm>
    </dsp:sp>
    <dsp:sp modelId="{DC275CEC-031E-934A-AB73-A6452857BEBE}">
      <dsp:nvSpPr>
        <dsp:cNvPr id="0" name=""/>
        <dsp:cNvSpPr/>
      </dsp:nvSpPr>
      <dsp:spPr>
        <a:xfrm>
          <a:off x="1605606" y="2599552"/>
          <a:ext cx="2905382" cy="2905382"/>
        </a:xfrm>
        <a:prstGeom prst="pie">
          <a:avLst>
            <a:gd name="adj1" fmla="val 5400000"/>
            <a:gd name="adj2" fmla="val 16200000"/>
          </a:avLst>
        </a:prstGeom>
        <a:solidFill>
          <a:schemeClr val="accent6">
            <a:lumMod val="5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769D673-331C-FF44-9B4C-54FE14EFA6A2}">
      <dsp:nvSpPr>
        <dsp:cNvPr id="0" name=""/>
        <dsp:cNvSpPr/>
      </dsp:nvSpPr>
      <dsp:spPr>
        <a:xfrm>
          <a:off x="3058297" y="2599552"/>
          <a:ext cx="9133701" cy="2905382"/>
        </a:xfrm>
        <a:prstGeom prst="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b="1" kern="1200" dirty="0">
              <a:latin typeface="Times New Roman" panose="02020603050405020304" pitchFamily="18" charset="0"/>
              <a:cs typeface="Times New Roman" panose="02020603050405020304" pitchFamily="18" charset="0"/>
            </a:rPr>
            <a:t>All patients with severe acute pancreatitis must be evaluated with computed tomography (CE-CT) or MRIMRI). Optimal time 72–96 </a:t>
          </a:r>
          <a:r>
            <a:rPr lang="en-GB" sz="2000" b="1" kern="1200" dirty="0" err="1">
              <a:latin typeface="Times New Roman" panose="02020603050405020304" pitchFamily="18" charset="0"/>
              <a:cs typeface="Times New Roman" panose="02020603050405020304" pitchFamily="18" charset="0"/>
            </a:rPr>
            <a:t>hafter</a:t>
          </a:r>
          <a:r>
            <a:rPr lang="en-GB" sz="2000" b="1" kern="1200" dirty="0">
              <a:latin typeface="Times New Roman" panose="02020603050405020304" pitchFamily="18" charset="0"/>
              <a:cs typeface="Times New Roman" panose="02020603050405020304" pitchFamily="18" charset="0"/>
            </a:rPr>
            <a:t> onset of </a:t>
          </a:r>
          <a:r>
            <a:rPr lang="en-GB" sz="2000" b="1" kern="1200" dirty="0" err="1">
              <a:latin typeface="Times New Roman" panose="02020603050405020304" pitchFamily="18" charset="0"/>
              <a:cs typeface="Times New Roman" panose="02020603050405020304" pitchFamily="18" charset="0"/>
            </a:rPr>
            <a:t>simptoms</a:t>
          </a:r>
          <a:endParaRPr lang="en-CH" sz="2000" b="1" kern="1200">
            <a:latin typeface="Times New Roman" panose="02020603050405020304" pitchFamily="18" charset="0"/>
            <a:cs typeface="Times New Roman" panose="02020603050405020304" pitchFamily="18" charset="0"/>
          </a:endParaRPr>
        </a:p>
      </dsp:txBody>
      <dsp:txXfrm>
        <a:off x="3058297" y="2599552"/>
        <a:ext cx="9133701" cy="1299776"/>
      </dsp:txXfrm>
    </dsp:sp>
    <dsp:sp modelId="{92D3CC65-05C8-FD4B-B04A-6E5228FF1C2E}">
      <dsp:nvSpPr>
        <dsp:cNvPr id="0" name=""/>
        <dsp:cNvSpPr/>
      </dsp:nvSpPr>
      <dsp:spPr>
        <a:xfrm>
          <a:off x="2408409" y="3899329"/>
          <a:ext cx="1299776" cy="1299776"/>
        </a:xfrm>
        <a:prstGeom prst="pie">
          <a:avLst>
            <a:gd name="adj1" fmla="val 5400000"/>
            <a:gd name="adj2" fmla="val 16200000"/>
          </a:avLst>
        </a:prstGeom>
        <a:solidFill>
          <a:srgbClr val="1A3C4C"/>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CF5F54F-DCB6-614E-A8C4-54EED2F0B65F}">
      <dsp:nvSpPr>
        <dsp:cNvPr id="0" name=""/>
        <dsp:cNvSpPr/>
      </dsp:nvSpPr>
      <dsp:spPr>
        <a:xfrm>
          <a:off x="3058297" y="3899329"/>
          <a:ext cx="9133701" cy="1299776"/>
        </a:xfrm>
        <a:prstGeom prst="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b="1" kern="1200" dirty="0">
              <a:latin typeface="Times New Roman" panose="02020603050405020304" pitchFamily="18" charset="0"/>
              <a:cs typeface="Times New Roman" panose="02020603050405020304" pitchFamily="18" charset="0"/>
            </a:rPr>
            <a:t>Magnetic resonance cholangiopancreatography (MRCP) or endoscopic ultrasound should be considered to screen for occult common duct stones in patients of unknown </a:t>
          </a:r>
          <a:r>
            <a:rPr lang="en-GB" sz="2000" b="1" kern="1200" dirty="0" err="1">
              <a:latin typeface="Times New Roman" panose="02020603050405020304" pitchFamily="18" charset="0"/>
              <a:cs typeface="Times New Roman" panose="02020603050405020304" pitchFamily="18" charset="0"/>
            </a:rPr>
            <a:t>etiology</a:t>
          </a:r>
          <a:r>
            <a:rPr lang="en-GB" sz="2000" b="1" kern="1200" dirty="0">
              <a:latin typeface="Times New Roman" panose="02020603050405020304" pitchFamily="18" charset="0"/>
              <a:cs typeface="Times New Roman" panose="02020603050405020304" pitchFamily="18" charset="0"/>
            </a:rPr>
            <a:t>.</a:t>
          </a:r>
          <a:endParaRPr lang="en-CH" sz="2000" b="1" kern="1200">
            <a:latin typeface="Times New Roman" panose="02020603050405020304" pitchFamily="18" charset="0"/>
            <a:cs typeface="Times New Roman" panose="02020603050405020304" pitchFamily="18" charset="0"/>
          </a:endParaRPr>
        </a:p>
      </dsp:txBody>
      <dsp:txXfrm>
        <a:off x="3058297" y="3899329"/>
        <a:ext cx="9133701" cy="129977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26087F9-8D8C-7949-9D91-31B121F7BF3C}">
      <dsp:nvSpPr>
        <dsp:cNvPr id="0" name=""/>
        <dsp:cNvSpPr/>
      </dsp:nvSpPr>
      <dsp:spPr>
        <a:xfrm rot="10800000">
          <a:off x="2236354" y="2306"/>
          <a:ext cx="8107679" cy="776778"/>
        </a:xfrm>
        <a:prstGeom prst="homePlat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538" tIns="76200" rIns="142240" bIns="76200" numCol="1" spcCol="1270" anchor="ctr" anchorCtr="0">
          <a:noAutofit/>
        </a:bodyPr>
        <a:lstStyle/>
        <a:p>
          <a:pPr marL="0" lvl="0" indent="0" algn="ctr" defTabSz="889000">
            <a:lnSpc>
              <a:spcPct val="90000"/>
            </a:lnSpc>
            <a:spcBef>
              <a:spcPct val="0"/>
            </a:spcBef>
            <a:spcAft>
              <a:spcPct val="35000"/>
            </a:spcAft>
            <a:buNone/>
          </a:pPr>
          <a:r>
            <a:rPr lang="en-GB" sz="2000" kern="1200" dirty="0">
              <a:latin typeface="Times New Roman" panose="02020603050405020304" pitchFamily="18" charset="0"/>
              <a:cs typeface="Times New Roman" panose="02020603050405020304" pitchFamily="18" charset="0"/>
            </a:rPr>
            <a:t>The cut-off value for serum amylase and lipase is normally defined as three times the upper limit.</a:t>
          </a:r>
          <a:endParaRPr lang="en-CH" sz="2000" kern="1200" dirty="0">
            <a:latin typeface="Times New Roman" panose="02020603050405020304" pitchFamily="18" charset="0"/>
            <a:cs typeface="Times New Roman" panose="02020603050405020304" pitchFamily="18" charset="0"/>
          </a:endParaRPr>
        </a:p>
      </dsp:txBody>
      <dsp:txXfrm rot="10800000">
        <a:off x="2430548" y="2306"/>
        <a:ext cx="7913485" cy="776778"/>
      </dsp:txXfrm>
    </dsp:sp>
    <dsp:sp modelId="{2A816EBF-92B1-FB4E-B7D1-1CEA1C6DA209}">
      <dsp:nvSpPr>
        <dsp:cNvPr id="0" name=""/>
        <dsp:cNvSpPr/>
      </dsp:nvSpPr>
      <dsp:spPr>
        <a:xfrm>
          <a:off x="1847965" y="2306"/>
          <a:ext cx="776778" cy="776778"/>
        </a:xfrm>
        <a:prstGeom prst="ellipse">
          <a:avLst/>
        </a:prstGeom>
        <a:pattFill prst="pct40">
          <a:fgClr>
            <a:schemeClr val="accent1">
              <a:tint val="50000"/>
              <a:hueOff val="0"/>
              <a:satOff val="0"/>
              <a:lumOff val="0"/>
            </a:schemeClr>
          </a:fgClr>
          <a:bgClr>
            <a:schemeClr val="bg1"/>
          </a:bgClr>
        </a:patt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0B18010-D0EC-8B4F-9419-8A490B3EBE37}">
      <dsp:nvSpPr>
        <dsp:cNvPr id="0" name=""/>
        <dsp:cNvSpPr/>
      </dsp:nvSpPr>
      <dsp:spPr>
        <a:xfrm rot="10800000">
          <a:off x="2236354" y="1010959"/>
          <a:ext cx="8107679" cy="776778"/>
        </a:xfrm>
        <a:prstGeom prst="homePlat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538" tIns="76200" rIns="142240" bIns="76200" numCol="1" spcCol="1270" anchor="ctr" anchorCtr="0">
          <a:noAutofit/>
        </a:bodyPr>
        <a:lstStyle/>
        <a:p>
          <a:pPr marL="0" lvl="0" indent="0" algn="ctr" defTabSz="889000">
            <a:lnSpc>
              <a:spcPct val="90000"/>
            </a:lnSpc>
            <a:spcBef>
              <a:spcPct val="0"/>
            </a:spcBef>
            <a:spcAft>
              <a:spcPct val="35000"/>
            </a:spcAft>
            <a:buNone/>
          </a:pPr>
          <a:r>
            <a:rPr lang="en-GB" sz="2000" kern="1200" dirty="0">
              <a:latin typeface="Times New Roman" panose="02020603050405020304" pitchFamily="18" charset="0"/>
              <a:cs typeface="Times New Roman" panose="02020603050405020304" pitchFamily="18" charset="0"/>
            </a:rPr>
            <a:t>C-reactive protein level≥ 150 mg/l on the third day, it can be used as a prognostic factor for severe acute pancreatitis.</a:t>
          </a:r>
          <a:endParaRPr lang="en-CH" sz="2000" kern="1200">
            <a:latin typeface="Times New Roman" panose="02020603050405020304" pitchFamily="18" charset="0"/>
            <a:cs typeface="Times New Roman" panose="02020603050405020304" pitchFamily="18" charset="0"/>
          </a:endParaRPr>
        </a:p>
      </dsp:txBody>
      <dsp:txXfrm rot="10800000">
        <a:off x="2430548" y="1010959"/>
        <a:ext cx="7913485" cy="776778"/>
      </dsp:txXfrm>
    </dsp:sp>
    <dsp:sp modelId="{C3690B09-4711-B344-8B13-E053116C8408}">
      <dsp:nvSpPr>
        <dsp:cNvPr id="0" name=""/>
        <dsp:cNvSpPr/>
      </dsp:nvSpPr>
      <dsp:spPr>
        <a:xfrm>
          <a:off x="1847965" y="1010959"/>
          <a:ext cx="776778" cy="776778"/>
        </a:xfrm>
        <a:prstGeom prst="ellipse">
          <a:avLst/>
        </a:prstGeom>
        <a:pattFill prst="pct40">
          <a:fgClr>
            <a:schemeClr val="accent1">
              <a:tint val="50000"/>
              <a:hueOff val="0"/>
              <a:satOff val="0"/>
              <a:lumOff val="0"/>
            </a:schemeClr>
          </a:fgClr>
          <a:bgClr>
            <a:schemeClr val="bg1"/>
          </a:bgClr>
        </a:patt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ED22F74-A5E1-B947-B13C-B17B50D3ABB6}">
      <dsp:nvSpPr>
        <dsp:cNvPr id="0" name=""/>
        <dsp:cNvSpPr/>
      </dsp:nvSpPr>
      <dsp:spPr>
        <a:xfrm rot="10800000">
          <a:off x="2236354" y="2019612"/>
          <a:ext cx="8107679" cy="776778"/>
        </a:xfrm>
        <a:prstGeom prst="homePlat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538" tIns="76200" rIns="142240" bIns="76200" numCol="1" spcCol="1270" anchor="ctr" anchorCtr="0">
          <a:noAutofit/>
        </a:bodyPr>
        <a:lstStyle/>
        <a:p>
          <a:pPr marL="0" lvl="0" indent="0" algn="ctr" defTabSz="889000">
            <a:lnSpc>
              <a:spcPct val="90000"/>
            </a:lnSpc>
            <a:spcBef>
              <a:spcPct val="0"/>
            </a:spcBef>
            <a:spcAft>
              <a:spcPct val="35000"/>
            </a:spcAft>
            <a:buNone/>
          </a:pPr>
          <a:r>
            <a:rPr lang="en-GB" sz="2000" kern="1200" dirty="0" err="1">
              <a:latin typeface="Times New Roman" panose="02020603050405020304" pitchFamily="18" charset="0"/>
              <a:cs typeface="Times New Roman" panose="02020603050405020304" pitchFamily="18" charset="0"/>
            </a:rPr>
            <a:t>Hematocrit</a:t>
          </a:r>
          <a:r>
            <a:rPr lang="en-GB" sz="2000" kern="1200" dirty="0">
              <a:latin typeface="Times New Roman" panose="02020603050405020304" pitchFamily="18" charset="0"/>
              <a:cs typeface="Times New Roman" panose="02020603050405020304" pitchFamily="18" charset="0"/>
            </a:rPr>
            <a:t> &gt; 44% is an independent risk factor for pancreatic necrosis.</a:t>
          </a:r>
          <a:endParaRPr lang="en-CH" sz="2000" kern="1200">
            <a:latin typeface="Times New Roman" panose="02020603050405020304" pitchFamily="18" charset="0"/>
            <a:cs typeface="Times New Roman" panose="02020603050405020304" pitchFamily="18" charset="0"/>
          </a:endParaRPr>
        </a:p>
      </dsp:txBody>
      <dsp:txXfrm rot="10800000">
        <a:off x="2430548" y="2019612"/>
        <a:ext cx="7913485" cy="776778"/>
      </dsp:txXfrm>
    </dsp:sp>
    <dsp:sp modelId="{F0F7BAA5-FC01-7347-97BA-6DBEBEBD7CCB}">
      <dsp:nvSpPr>
        <dsp:cNvPr id="0" name=""/>
        <dsp:cNvSpPr/>
      </dsp:nvSpPr>
      <dsp:spPr>
        <a:xfrm>
          <a:off x="1847965" y="2019612"/>
          <a:ext cx="776778" cy="776778"/>
        </a:xfrm>
        <a:prstGeom prst="ellipse">
          <a:avLst/>
        </a:prstGeom>
        <a:pattFill prst="pct40">
          <a:fgClr>
            <a:schemeClr val="accent1">
              <a:tint val="50000"/>
              <a:hueOff val="0"/>
              <a:satOff val="0"/>
              <a:lumOff val="0"/>
            </a:schemeClr>
          </a:fgClr>
          <a:bgClr>
            <a:schemeClr val="bg1"/>
          </a:bgClr>
        </a:patt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946037F-86A0-CD44-82EA-09AEBCB8E7BE}">
      <dsp:nvSpPr>
        <dsp:cNvPr id="0" name=""/>
        <dsp:cNvSpPr/>
      </dsp:nvSpPr>
      <dsp:spPr>
        <a:xfrm rot="10800000">
          <a:off x="2236354" y="3028264"/>
          <a:ext cx="8107679" cy="776778"/>
        </a:xfrm>
        <a:prstGeom prst="homePlat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538" tIns="76200" rIns="142240" bIns="76200" numCol="1" spcCol="1270" anchor="ctr" anchorCtr="0">
          <a:noAutofit/>
        </a:bodyPr>
        <a:lstStyle/>
        <a:p>
          <a:pPr marL="0" lvl="0" indent="0" algn="ctr" defTabSz="889000">
            <a:lnSpc>
              <a:spcPct val="90000"/>
            </a:lnSpc>
            <a:spcBef>
              <a:spcPct val="0"/>
            </a:spcBef>
            <a:spcAft>
              <a:spcPct val="35000"/>
            </a:spcAft>
            <a:buNone/>
          </a:pPr>
          <a:r>
            <a:rPr lang="en-GB" sz="2000" kern="1200" dirty="0">
              <a:latin typeface="Times New Roman" panose="02020603050405020304" pitchFamily="18" charset="0"/>
              <a:cs typeface="Times New Roman" panose="02020603050405020304" pitchFamily="18" charset="0"/>
            </a:rPr>
            <a:t>Urea &gt; 20 mg/dl is presented as an independent predictor of mortality (2B).</a:t>
          </a:r>
          <a:endParaRPr lang="en-CH" sz="2000" kern="1200">
            <a:latin typeface="Times New Roman" panose="02020603050405020304" pitchFamily="18" charset="0"/>
            <a:cs typeface="Times New Roman" panose="02020603050405020304" pitchFamily="18" charset="0"/>
          </a:endParaRPr>
        </a:p>
      </dsp:txBody>
      <dsp:txXfrm rot="10800000">
        <a:off x="2430548" y="3028264"/>
        <a:ext cx="7913485" cy="776778"/>
      </dsp:txXfrm>
    </dsp:sp>
    <dsp:sp modelId="{EC610697-D740-C046-BBC8-7B2A7DEB9B65}">
      <dsp:nvSpPr>
        <dsp:cNvPr id="0" name=""/>
        <dsp:cNvSpPr/>
      </dsp:nvSpPr>
      <dsp:spPr>
        <a:xfrm>
          <a:off x="1847965" y="3028264"/>
          <a:ext cx="776778" cy="776778"/>
        </a:xfrm>
        <a:prstGeom prst="ellipse">
          <a:avLst/>
        </a:prstGeom>
        <a:pattFill prst="pct40">
          <a:fgClr>
            <a:schemeClr val="accent1">
              <a:tint val="50000"/>
              <a:hueOff val="0"/>
              <a:satOff val="0"/>
              <a:lumOff val="0"/>
            </a:schemeClr>
          </a:fgClr>
          <a:bgClr>
            <a:schemeClr val="bg1"/>
          </a:bgClr>
        </a:patt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1F1DE64-009C-6642-BC60-8BC609517E9B}">
      <dsp:nvSpPr>
        <dsp:cNvPr id="0" name=""/>
        <dsp:cNvSpPr/>
      </dsp:nvSpPr>
      <dsp:spPr>
        <a:xfrm rot="10800000">
          <a:off x="2236354" y="4036917"/>
          <a:ext cx="8107679" cy="776778"/>
        </a:xfrm>
        <a:prstGeom prst="homePlat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538" tIns="76200" rIns="142240" bIns="76200" numCol="1" spcCol="1270" anchor="ctr" anchorCtr="0">
          <a:noAutofit/>
        </a:bodyPr>
        <a:lstStyle/>
        <a:p>
          <a:pPr marL="0" lvl="0" indent="0" algn="ctr" defTabSz="889000">
            <a:lnSpc>
              <a:spcPct val="90000"/>
            </a:lnSpc>
            <a:spcBef>
              <a:spcPct val="0"/>
            </a:spcBef>
            <a:spcAft>
              <a:spcPct val="35000"/>
            </a:spcAft>
            <a:buNone/>
          </a:pPr>
          <a:r>
            <a:rPr lang="en-GB" sz="2000" kern="1200" dirty="0">
              <a:latin typeface="Times New Roman" panose="02020603050405020304" pitchFamily="18" charset="0"/>
              <a:cs typeface="Times New Roman" panose="02020603050405020304" pitchFamily="18" charset="0"/>
            </a:rPr>
            <a:t>Procalcitonin is the most sensitive laboratory test for pancreatic infection, and low serum values are strong negative predictors of infected necrosis.</a:t>
          </a:r>
          <a:endParaRPr lang="en-CH" sz="2000" kern="1200">
            <a:latin typeface="Times New Roman" panose="02020603050405020304" pitchFamily="18" charset="0"/>
            <a:cs typeface="Times New Roman" panose="02020603050405020304" pitchFamily="18" charset="0"/>
          </a:endParaRPr>
        </a:p>
      </dsp:txBody>
      <dsp:txXfrm rot="10800000">
        <a:off x="2430548" y="4036917"/>
        <a:ext cx="7913485" cy="776778"/>
      </dsp:txXfrm>
    </dsp:sp>
    <dsp:sp modelId="{2EF7B92C-3507-0345-B2AC-DDFFE0282DC0}">
      <dsp:nvSpPr>
        <dsp:cNvPr id="0" name=""/>
        <dsp:cNvSpPr/>
      </dsp:nvSpPr>
      <dsp:spPr>
        <a:xfrm>
          <a:off x="1847965" y="4036917"/>
          <a:ext cx="776778" cy="776778"/>
        </a:xfrm>
        <a:prstGeom prst="ellipse">
          <a:avLst/>
        </a:prstGeom>
        <a:pattFill prst="pct40">
          <a:fgClr>
            <a:schemeClr val="accent1">
              <a:tint val="50000"/>
              <a:hueOff val="0"/>
              <a:satOff val="0"/>
              <a:lumOff val="0"/>
            </a:schemeClr>
          </a:fgClr>
          <a:bgClr>
            <a:schemeClr val="bg1"/>
          </a:bgClr>
        </a:patt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3D789A0-F785-6146-B3DF-8C273128CF2C}">
      <dsp:nvSpPr>
        <dsp:cNvPr id="0" name=""/>
        <dsp:cNvSpPr/>
      </dsp:nvSpPr>
      <dsp:spPr>
        <a:xfrm rot="10800000">
          <a:off x="2236354" y="5045570"/>
          <a:ext cx="8107679" cy="1081073"/>
        </a:xfrm>
        <a:prstGeom prst="homePlat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538" tIns="76200" rIns="142240" bIns="76200" numCol="1" spcCol="1270" anchor="ctr" anchorCtr="0">
          <a:noAutofit/>
        </a:bodyPr>
        <a:lstStyle/>
        <a:p>
          <a:pPr marL="0" lvl="0" indent="0" algn="ctr" defTabSz="889000">
            <a:lnSpc>
              <a:spcPct val="90000"/>
            </a:lnSpc>
            <a:spcBef>
              <a:spcPct val="0"/>
            </a:spcBef>
            <a:spcAft>
              <a:spcPct val="35000"/>
            </a:spcAft>
            <a:buNone/>
          </a:pPr>
          <a:r>
            <a:rPr lang="en-GB" sz="2000" kern="1200" dirty="0">
              <a:latin typeface="Times New Roman" panose="02020603050405020304" pitchFamily="18" charset="0"/>
              <a:cs typeface="Times New Roman" panose="02020603050405020304" pitchFamily="18" charset="0"/>
            </a:rPr>
            <a:t>In the absence of stones in the ear or a significant history of alcohol use, serum triglyceride and calcium levels should be measured. A serum triglyceride level over 11.3 mmol/l (1000 mg/dl) suggests this as the </a:t>
          </a:r>
          <a:r>
            <a:rPr lang="en-GB" sz="2000" kern="1200" dirty="0" err="1">
              <a:latin typeface="Times New Roman" panose="02020603050405020304" pitchFamily="18" charset="0"/>
              <a:cs typeface="Times New Roman" panose="02020603050405020304" pitchFamily="18" charset="0"/>
            </a:rPr>
            <a:t>etiology</a:t>
          </a:r>
          <a:r>
            <a:rPr lang="en-GB" sz="2000" kern="1200" dirty="0">
              <a:latin typeface="Times New Roman" panose="02020603050405020304" pitchFamily="18" charset="0"/>
              <a:cs typeface="Times New Roman" panose="02020603050405020304" pitchFamily="18" charset="0"/>
            </a:rPr>
            <a:t>.</a:t>
          </a:r>
          <a:endParaRPr lang="en-CH" sz="2000" kern="1200">
            <a:latin typeface="Times New Roman" panose="02020603050405020304" pitchFamily="18" charset="0"/>
            <a:cs typeface="Times New Roman" panose="02020603050405020304" pitchFamily="18" charset="0"/>
          </a:endParaRPr>
        </a:p>
      </dsp:txBody>
      <dsp:txXfrm rot="10800000">
        <a:off x="2506622" y="5045570"/>
        <a:ext cx="7837411" cy="1081073"/>
      </dsp:txXfrm>
    </dsp:sp>
    <dsp:sp modelId="{772B4F70-7F2A-964A-8546-59B07FC4D382}">
      <dsp:nvSpPr>
        <dsp:cNvPr id="0" name=""/>
        <dsp:cNvSpPr/>
      </dsp:nvSpPr>
      <dsp:spPr>
        <a:xfrm>
          <a:off x="1847965" y="5197718"/>
          <a:ext cx="776778" cy="776778"/>
        </a:xfrm>
        <a:prstGeom prst="ellipse">
          <a:avLst/>
        </a:prstGeom>
        <a:pattFill prst="pct40">
          <a:fgClr>
            <a:schemeClr val="accent1">
              <a:tint val="50000"/>
              <a:hueOff val="0"/>
              <a:satOff val="0"/>
              <a:lumOff val="0"/>
            </a:schemeClr>
          </a:fgClr>
          <a:bgClr>
            <a:schemeClr val="bg1"/>
          </a:bgClr>
        </a:patt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en-GB"/>
              <a:t>Click to edit Master title style</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1583467A-06B1-8A44-A9EE-2F210417FC07}" type="datetimeFigureOut">
              <a:rPr lang="en-RS" smtClean="0"/>
              <a:t>6.9.23.</a:t>
            </a:fld>
            <a:endParaRPr lang="en-RS"/>
          </a:p>
        </p:txBody>
      </p:sp>
      <p:sp>
        <p:nvSpPr>
          <p:cNvPr id="5" name="Footer Placeholder 4"/>
          <p:cNvSpPr>
            <a:spLocks noGrp="1"/>
          </p:cNvSpPr>
          <p:nvPr>
            <p:ph type="ftr" sz="quarter" idx="11"/>
          </p:nvPr>
        </p:nvSpPr>
        <p:spPr>
          <a:xfrm>
            <a:off x="2416500" y="329307"/>
            <a:ext cx="4973915" cy="309201"/>
          </a:xfrm>
        </p:spPr>
        <p:txBody>
          <a:bodyPr/>
          <a:lstStyle/>
          <a:p>
            <a:endParaRPr lang="en-RS"/>
          </a:p>
        </p:txBody>
      </p:sp>
      <p:sp>
        <p:nvSpPr>
          <p:cNvPr id="6" name="Slide Number Placeholder 5"/>
          <p:cNvSpPr>
            <a:spLocks noGrp="1"/>
          </p:cNvSpPr>
          <p:nvPr>
            <p:ph type="sldNum" sz="quarter" idx="12"/>
          </p:nvPr>
        </p:nvSpPr>
        <p:spPr>
          <a:xfrm>
            <a:off x="1437664" y="798973"/>
            <a:ext cx="811019" cy="503578"/>
          </a:xfrm>
        </p:spPr>
        <p:txBody>
          <a:bodyPr/>
          <a:lstStyle/>
          <a:p>
            <a:fld id="{6CDF82E9-7857-6B47-9898-C0235D25A1A7}" type="slidenum">
              <a:rPr lang="en-RS" smtClean="0"/>
              <a:t>‹#›</a:t>
            </a:fld>
            <a:endParaRPr lang="en-RS"/>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8516549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1583467A-06B1-8A44-A9EE-2F210417FC07}" type="datetimeFigureOut">
              <a:rPr lang="en-RS" smtClean="0"/>
              <a:t>6.9.23.</a:t>
            </a:fld>
            <a:endParaRPr lang="en-RS"/>
          </a:p>
        </p:txBody>
      </p:sp>
      <p:sp>
        <p:nvSpPr>
          <p:cNvPr id="5" name="Footer Placeholder 4"/>
          <p:cNvSpPr>
            <a:spLocks noGrp="1"/>
          </p:cNvSpPr>
          <p:nvPr>
            <p:ph type="ftr" sz="quarter" idx="11"/>
          </p:nvPr>
        </p:nvSpPr>
        <p:spPr/>
        <p:txBody>
          <a:bodyPr/>
          <a:lstStyle/>
          <a:p>
            <a:endParaRPr lang="en-RS"/>
          </a:p>
        </p:txBody>
      </p:sp>
      <p:sp>
        <p:nvSpPr>
          <p:cNvPr id="6" name="Slide Number Placeholder 5"/>
          <p:cNvSpPr>
            <a:spLocks noGrp="1"/>
          </p:cNvSpPr>
          <p:nvPr>
            <p:ph type="sldNum" sz="quarter" idx="12"/>
          </p:nvPr>
        </p:nvSpPr>
        <p:spPr/>
        <p:txBody>
          <a:bodyPr/>
          <a:lstStyle/>
          <a:p>
            <a:fld id="{6CDF82E9-7857-6B47-9898-C0235D25A1A7}" type="slidenum">
              <a:rPr lang="en-RS" smtClean="0"/>
              <a:t>‹#›</a:t>
            </a:fld>
            <a:endParaRPr lang="en-RS"/>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7690579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en-GB"/>
              <a:t>Click to edit Master title style</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1583467A-06B1-8A44-A9EE-2F210417FC07}" type="datetimeFigureOut">
              <a:rPr lang="en-RS" smtClean="0"/>
              <a:t>6.9.23.</a:t>
            </a:fld>
            <a:endParaRPr lang="en-RS"/>
          </a:p>
        </p:txBody>
      </p:sp>
      <p:sp>
        <p:nvSpPr>
          <p:cNvPr id="5" name="Footer Placeholder 4"/>
          <p:cNvSpPr>
            <a:spLocks noGrp="1"/>
          </p:cNvSpPr>
          <p:nvPr>
            <p:ph type="ftr" sz="quarter" idx="11"/>
          </p:nvPr>
        </p:nvSpPr>
        <p:spPr/>
        <p:txBody>
          <a:bodyPr/>
          <a:lstStyle/>
          <a:p>
            <a:endParaRPr lang="en-RS"/>
          </a:p>
        </p:txBody>
      </p:sp>
      <p:sp>
        <p:nvSpPr>
          <p:cNvPr id="6" name="Slide Number Placeholder 5"/>
          <p:cNvSpPr>
            <a:spLocks noGrp="1"/>
          </p:cNvSpPr>
          <p:nvPr>
            <p:ph type="sldNum" sz="quarter" idx="12"/>
          </p:nvPr>
        </p:nvSpPr>
        <p:spPr/>
        <p:txBody>
          <a:bodyPr/>
          <a:lstStyle/>
          <a:p>
            <a:fld id="{6CDF82E9-7857-6B47-9898-C0235D25A1A7}" type="slidenum">
              <a:rPr lang="en-RS" smtClean="0"/>
              <a:t>‹#›</a:t>
            </a:fld>
            <a:endParaRPr lang="en-RS"/>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9150746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cSld name="Naslov, tekst i kolekcija Clip Art">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1BA7BC65-023A-4C68-92B1-6022DF729E7C}"/>
              </a:ext>
            </a:extLst>
          </p:cNvPr>
          <p:cNvSpPr>
            <a:spLocks noGrp="1"/>
          </p:cNvSpPr>
          <p:nvPr>
            <p:ph type="title"/>
          </p:nvPr>
        </p:nvSpPr>
        <p:spPr>
          <a:xfrm>
            <a:off x="914400" y="381000"/>
            <a:ext cx="10363200" cy="1143000"/>
          </a:xfrm>
        </p:spPr>
        <p:txBody>
          <a:bodyPr/>
          <a:lstStyle/>
          <a:p>
            <a:r>
              <a:rPr lang="sr-Latn-RS"/>
              <a:t>Kliknite i uredite naslov mastera</a:t>
            </a:r>
          </a:p>
        </p:txBody>
      </p:sp>
      <p:sp>
        <p:nvSpPr>
          <p:cNvPr id="3" name="Čuvar mesta za tekst 2">
            <a:extLst>
              <a:ext uri="{FF2B5EF4-FFF2-40B4-BE49-F238E27FC236}">
                <a16:creationId xmlns:a16="http://schemas.microsoft.com/office/drawing/2014/main" id="{EABD7BBC-3190-435A-9387-EC6897BE222C}"/>
              </a:ext>
            </a:extLst>
          </p:cNvPr>
          <p:cNvSpPr>
            <a:spLocks noGrp="1"/>
          </p:cNvSpPr>
          <p:nvPr>
            <p:ph type="body" sz="half" idx="1"/>
          </p:nvPr>
        </p:nvSpPr>
        <p:spPr>
          <a:xfrm>
            <a:off x="914400" y="2057400"/>
            <a:ext cx="5080000" cy="4114800"/>
          </a:xfrm>
        </p:spPr>
        <p:txBody>
          <a:bodyPr/>
          <a:lstStyle/>
          <a:p>
            <a:pPr lvl="0"/>
            <a:r>
              <a:rPr lang="sr-Latn-RS"/>
              <a:t>Uredite stil teksta mastera</a:t>
            </a:r>
          </a:p>
          <a:p>
            <a:pPr lvl="1"/>
            <a:r>
              <a:rPr lang="sr-Latn-RS"/>
              <a:t>Drugi nivo</a:t>
            </a:r>
          </a:p>
          <a:p>
            <a:pPr lvl="2"/>
            <a:r>
              <a:rPr lang="sr-Latn-RS"/>
              <a:t>Treći nivo</a:t>
            </a:r>
          </a:p>
          <a:p>
            <a:pPr lvl="3"/>
            <a:r>
              <a:rPr lang="sr-Latn-RS"/>
              <a:t>Četvrti nivo</a:t>
            </a:r>
          </a:p>
          <a:p>
            <a:pPr lvl="4"/>
            <a:r>
              <a:rPr lang="sr-Latn-RS"/>
              <a:t>Peti nivo</a:t>
            </a:r>
          </a:p>
        </p:txBody>
      </p:sp>
      <p:sp>
        <p:nvSpPr>
          <p:cNvPr id="4" name="Čuvar mesta za sliku na mreži 3">
            <a:extLst>
              <a:ext uri="{FF2B5EF4-FFF2-40B4-BE49-F238E27FC236}">
                <a16:creationId xmlns:a16="http://schemas.microsoft.com/office/drawing/2014/main" id="{8333D871-C522-4196-B44D-60DE41AFFD80}"/>
              </a:ext>
            </a:extLst>
          </p:cNvPr>
          <p:cNvSpPr>
            <a:spLocks noGrp="1"/>
          </p:cNvSpPr>
          <p:nvPr>
            <p:ph type="clipArt" sz="half" idx="2"/>
          </p:nvPr>
        </p:nvSpPr>
        <p:spPr>
          <a:xfrm>
            <a:off x="6197600" y="2057400"/>
            <a:ext cx="5080000" cy="4114800"/>
          </a:xfrm>
        </p:spPr>
        <p:txBody>
          <a:bodyPr/>
          <a:lstStyle/>
          <a:p>
            <a:pPr lvl="0"/>
            <a:endParaRPr lang="sr-Latn-RS" noProof="0"/>
          </a:p>
        </p:txBody>
      </p:sp>
      <p:sp>
        <p:nvSpPr>
          <p:cNvPr id="5" name="Rectangle 9">
            <a:extLst>
              <a:ext uri="{FF2B5EF4-FFF2-40B4-BE49-F238E27FC236}">
                <a16:creationId xmlns:a16="http://schemas.microsoft.com/office/drawing/2014/main" id="{F2658683-4056-442E-BE44-C56E3993D19C}"/>
              </a:ext>
            </a:extLst>
          </p:cNvPr>
          <p:cNvSpPr>
            <a:spLocks noGrp="1" noChangeArrowheads="1"/>
          </p:cNvSpPr>
          <p:nvPr>
            <p:ph type="dt" sz="half" idx="10"/>
          </p:nvPr>
        </p:nvSpPr>
        <p:spPr/>
        <p:txBody>
          <a:bodyPr/>
          <a:lstStyle>
            <a:lvl1pPr>
              <a:defRPr/>
            </a:lvl1pPr>
          </a:lstStyle>
          <a:p>
            <a:pPr>
              <a:defRPr/>
            </a:pPr>
            <a:endParaRPr lang="en-US" altLang="sr-Latn-RS"/>
          </a:p>
        </p:txBody>
      </p:sp>
      <p:sp>
        <p:nvSpPr>
          <p:cNvPr id="6" name="Rectangle 10">
            <a:extLst>
              <a:ext uri="{FF2B5EF4-FFF2-40B4-BE49-F238E27FC236}">
                <a16:creationId xmlns:a16="http://schemas.microsoft.com/office/drawing/2014/main" id="{2FC08022-5886-4DAF-9016-F753A28F2A3F}"/>
              </a:ext>
            </a:extLst>
          </p:cNvPr>
          <p:cNvSpPr>
            <a:spLocks noGrp="1" noChangeArrowheads="1"/>
          </p:cNvSpPr>
          <p:nvPr>
            <p:ph type="ftr" sz="quarter" idx="11"/>
          </p:nvPr>
        </p:nvSpPr>
        <p:spPr/>
        <p:txBody>
          <a:bodyPr/>
          <a:lstStyle>
            <a:lvl1pPr>
              <a:defRPr/>
            </a:lvl1pPr>
          </a:lstStyle>
          <a:p>
            <a:pPr>
              <a:defRPr/>
            </a:pPr>
            <a:endParaRPr lang="en-US" altLang="sr-Latn-RS"/>
          </a:p>
        </p:txBody>
      </p:sp>
      <p:sp>
        <p:nvSpPr>
          <p:cNvPr id="7" name="Rectangle 11">
            <a:extLst>
              <a:ext uri="{FF2B5EF4-FFF2-40B4-BE49-F238E27FC236}">
                <a16:creationId xmlns:a16="http://schemas.microsoft.com/office/drawing/2014/main" id="{DB37499D-3CE8-438A-BF18-159164CD24F4}"/>
              </a:ext>
            </a:extLst>
          </p:cNvPr>
          <p:cNvSpPr>
            <a:spLocks noGrp="1" noChangeArrowheads="1"/>
          </p:cNvSpPr>
          <p:nvPr>
            <p:ph type="sldNum" sz="quarter" idx="12"/>
          </p:nvPr>
        </p:nvSpPr>
        <p:spPr/>
        <p:txBody>
          <a:bodyPr/>
          <a:lstStyle>
            <a:lvl1pPr>
              <a:defRPr/>
            </a:lvl1pPr>
          </a:lstStyle>
          <a:p>
            <a:fld id="{592ADE48-3EBF-4EE0-8836-E08AA7E56070}" type="slidenum">
              <a:rPr lang="en-US" altLang="sr-Latn-RS"/>
              <a:pPr/>
              <a:t>‹#›</a:t>
            </a:fld>
            <a:endParaRPr lang="en-US" altLang="sr-Latn-RS"/>
          </a:p>
        </p:txBody>
      </p:sp>
    </p:spTree>
    <p:extLst>
      <p:ext uri="{BB962C8B-B14F-4D97-AF65-F5344CB8AC3E}">
        <p14:creationId xmlns:p14="http://schemas.microsoft.com/office/powerpoint/2010/main" val="25219380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ncho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1583467A-06B1-8A44-A9EE-2F210417FC07}" type="datetimeFigureOut">
              <a:rPr lang="en-RS" smtClean="0"/>
              <a:t>6.9.23.</a:t>
            </a:fld>
            <a:endParaRPr lang="en-RS"/>
          </a:p>
        </p:txBody>
      </p:sp>
      <p:sp>
        <p:nvSpPr>
          <p:cNvPr id="5" name="Footer Placeholder 4"/>
          <p:cNvSpPr>
            <a:spLocks noGrp="1"/>
          </p:cNvSpPr>
          <p:nvPr>
            <p:ph type="ftr" sz="quarter" idx="11"/>
          </p:nvPr>
        </p:nvSpPr>
        <p:spPr/>
        <p:txBody>
          <a:bodyPr/>
          <a:lstStyle/>
          <a:p>
            <a:endParaRPr lang="en-RS"/>
          </a:p>
        </p:txBody>
      </p:sp>
      <p:sp>
        <p:nvSpPr>
          <p:cNvPr id="6" name="Slide Number Placeholder 5"/>
          <p:cNvSpPr>
            <a:spLocks noGrp="1"/>
          </p:cNvSpPr>
          <p:nvPr>
            <p:ph type="sldNum" sz="quarter" idx="12"/>
          </p:nvPr>
        </p:nvSpPr>
        <p:spPr/>
        <p:txBody>
          <a:bodyPr/>
          <a:lstStyle/>
          <a:p>
            <a:fld id="{6CDF82E9-7857-6B47-9898-C0235D25A1A7}" type="slidenum">
              <a:rPr lang="en-RS" smtClean="0"/>
              <a:t>‹#›</a:t>
            </a:fld>
            <a:endParaRPr lang="en-RS"/>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1133452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en-GB"/>
              <a:t>Click to edit Master title style</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1583467A-06B1-8A44-A9EE-2F210417FC07}" type="datetimeFigureOut">
              <a:rPr lang="en-RS" smtClean="0"/>
              <a:t>6.9.23.</a:t>
            </a:fld>
            <a:endParaRPr lang="en-RS"/>
          </a:p>
        </p:txBody>
      </p:sp>
      <p:sp>
        <p:nvSpPr>
          <p:cNvPr id="5" name="Footer Placeholder 4"/>
          <p:cNvSpPr>
            <a:spLocks noGrp="1"/>
          </p:cNvSpPr>
          <p:nvPr>
            <p:ph type="ftr" sz="quarter" idx="11"/>
          </p:nvPr>
        </p:nvSpPr>
        <p:spPr/>
        <p:txBody>
          <a:bodyPr/>
          <a:lstStyle/>
          <a:p>
            <a:endParaRPr lang="en-RS"/>
          </a:p>
        </p:txBody>
      </p:sp>
      <p:sp>
        <p:nvSpPr>
          <p:cNvPr id="6" name="Slide Number Placeholder 5"/>
          <p:cNvSpPr>
            <a:spLocks noGrp="1"/>
          </p:cNvSpPr>
          <p:nvPr>
            <p:ph type="sldNum" sz="quarter" idx="12"/>
          </p:nvPr>
        </p:nvSpPr>
        <p:spPr/>
        <p:txBody>
          <a:bodyPr/>
          <a:lstStyle/>
          <a:p>
            <a:fld id="{6CDF82E9-7857-6B47-9898-C0235D25A1A7}" type="slidenum">
              <a:rPr lang="en-RS" smtClean="0"/>
              <a:t>‹#›</a:t>
            </a:fld>
            <a:endParaRPr lang="en-RS"/>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4827902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en-GB"/>
              <a:t>Click to edit Master title style</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1583467A-06B1-8A44-A9EE-2F210417FC07}" type="datetimeFigureOut">
              <a:rPr lang="en-RS" smtClean="0"/>
              <a:t>6.9.23.</a:t>
            </a:fld>
            <a:endParaRPr lang="en-RS"/>
          </a:p>
        </p:txBody>
      </p:sp>
      <p:sp>
        <p:nvSpPr>
          <p:cNvPr id="6" name="Footer Placeholder 5"/>
          <p:cNvSpPr>
            <a:spLocks noGrp="1"/>
          </p:cNvSpPr>
          <p:nvPr>
            <p:ph type="ftr" sz="quarter" idx="11"/>
          </p:nvPr>
        </p:nvSpPr>
        <p:spPr/>
        <p:txBody>
          <a:bodyPr/>
          <a:lstStyle/>
          <a:p>
            <a:endParaRPr lang="en-RS"/>
          </a:p>
        </p:txBody>
      </p:sp>
      <p:sp>
        <p:nvSpPr>
          <p:cNvPr id="7" name="Slide Number Placeholder 6"/>
          <p:cNvSpPr>
            <a:spLocks noGrp="1"/>
          </p:cNvSpPr>
          <p:nvPr>
            <p:ph type="sldNum" sz="quarter" idx="12"/>
          </p:nvPr>
        </p:nvSpPr>
        <p:spPr/>
        <p:txBody>
          <a:bodyPr/>
          <a:lstStyle/>
          <a:p>
            <a:fld id="{6CDF82E9-7857-6B47-9898-C0235D25A1A7}" type="slidenum">
              <a:rPr lang="en-RS" smtClean="0"/>
              <a:t>‹#›</a:t>
            </a:fld>
            <a:endParaRPr lang="en-RS"/>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2814261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en-GB"/>
              <a:t>Click to edit Master title style</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1447191" y="2824269"/>
            <a:ext cx="4645152" cy="2644457"/>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412362" y="2821491"/>
            <a:ext cx="4645152" cy="2637371"/>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1583467A-06B1-8A44-A9EE-2F210417FC07}" type="datetimeFigureOut">
              <a:rPr lang="en-RS" smtClean="0"/>
              <a:t>6.9.23.</a:t>
            </a:fld>
            <a:endParaRPr lang="en-RS"/>
          </a:p>
        </p:txBody>
      </p:sp>
      <p:sp>
        <p:nvSpPr>
          <p:cNvPr id="8" name="Footer Placeholder 7"/>
          <p:cNvSpPr>
            <a:spLocks noGrp="1"/>
          </p:cNvSpPr>
          <p:nvPr>
            <p:ph type="ftr" sz="quarter" idx="11"/>
          </p:nvPr>
        </p:nvSpPr>
        <p:spPr/>
        <p:txBody>
          <a:bodyPr/>
          <a:lstStyle/>
          <a:p>
            <a:endParaRPr lang="en-RS"/>
          </a:p>
        </p:txBody>
      </p:sp>
      <p:sp>
        <p:nvSpPr>
          <p:cNvPr id="9" name="Slide Number Placeholder 8"/>
          <p:cNvSpPr>
            <a:spLocks noGrp="1"/>
          </p:cNvSpPr>
          <p:nvPr>
            <p:ph type="sldNum" sz="quarter" idx="12"/>
          </p:nvPr>
        </p:nvSpPr>
        <p:spPr/>
        <p:txBody>
          <a:bodyPr/>
          <a:lstStyle/>
          <a:p>
            <a:fld id="{6CDF82E9-7857-6B47-9898-C0235D25A1A7}" type="slidenum">
              <a:rPr lang="en-RS" smtClean="0"/>
              <a:t>‹#›</a:t>
            </a:fld>
            <a:endParaRPr lang="en-RS"/>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966858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1583467A-06B1-8A44-A9EE-2F210417FC07}" type="datetimeFigureOut">
              <a:rPr lang="en-RS" smtClean="0"/>
              <a:t>6.9.23.</a:t>
            </a:fld>
            <a:endParaRPr lang="en-RS"/>
          </a:p>
        </p:txBody>
      </p:sp>
      <p:sp>
        <p:nvSpPr>
          <p:cNvPr id="4" name="Footer Placeholder 3"/>
          <p:cNvSpPr>
            <a:spLocks noGrp="1"/>
          </p:cNvSpPr>
          <p:nvPr>
            <p:ph type="ftr" sz="quarter" idx="11"/>
          </p:nvPr>
        </p:nvSpPr>
        <p:spPr/>
        <p:txBody>
          <a:bodyPr/>
          <a:lstStyle/>
          <a:p>
            <a:endParaRPr lang="en-RS"/>
          </a:p>
        </p:txBody>
      </p:sp>
      <p:sp>
        <p:nvSpPr>
          <p:cNvPr id="5" name="Slide Number Placeholder 4"/>
          <p:cNvSpPr>
            <a:spLocks noGrp="1"/>
          </p:cNvSpPr>
          <p:nvPr>
            <p:ph type="sldNum" sz="quarter" idx="12"/>
          </p:nvPr>
        </p:nvSpPr>
        <p:spPr/>
        <p:txBody>
          <a:bodyPr/>
          <a:lstStyle/>
          <a:p>
            <a:fld id="{6CDF82E9-7857-6B47-9898-C0235D25A1A7}" type="slidenum">
              <a:rPr lang="en-RS" smtClean="0"/>
              <a:t>‹#›</a:t>
            </a:fld>
            <a:endParaRPr lang="en-RS"/>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3903314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583467A-06B1-8A44-A9EE-2F210417FC07}" type="datetimeFigureOut">
              <a:rPr lang="en-RS" smtClean="0"/>
              <a:t>6.9.23.</a:t>
            </a:fld>
            <a:endParaRPr lang="en-RS"/>
          </a:p>
        </p:txBody>
      </p:sp>
      <p:sp>
        <p:nvSpPr>
          <p:cNvPr id="3" name="Footer Placeholder 2"/>
          <p:cNvSpPr>
            <a:spLocks noGrp="1"/>
          </p:cNvSpPr>
          <p:nvPr>
            <p:ph type="ftr" sz="quarter" idx="11"/>
          </p:nvPr>
        </p:nvSpPr>
        <p:spPr/>
        <p:txBody>
          <a:bodyPr/>
          <a:lstStyle/>
          <a:p>
            <a:endParaRPr lang="en-RS"/>
          </a:p>
        </p:txBody>
      </p:sp>
      <p:sp>
        <p:nvSpPr>
          <p:cNvPr id="4" name="Slide Number Placeholder 3"/>
          <p:cNvSpPr>
            <a:spLocks noGrp="1"/>
          </p:cNvSpPr>
          <p:nvPr>
            <p:ph type="sldNum" sz="quarter" idx="12"/>
          </p:nvPr>
        </p:nvSpPr>
        <p:spPr/>
        <p:txBody>
          <a:bodyPr/>
          <a:lstStyle/>
          <a:p>
            <a:fld id="{6CDF82E9-7857-6B47-9898-C0235D25A1A7}" type="slidenum">
              <a:rPr lang="en-RS" smtClean="0"/>
              <a:t>‹#›</a:t>
            </a:fld>
            <a:endParaRPr lang="en-RS"/>
          </a:p>
        </p:txBody>
      </p:sp>
    </p:spTree>
    <p:extLst>
      <p:ext uri="{BB962C8B-B14F-4D97-AF65-F5344CB8AC3E}">
        <p14:creationId xmlns:p14="http://schemas.microsoft.com/office/powerpoint/2010/main" val="12945129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en-GB"/>
              <a:t>Click to edit Master title style</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1583467A-06B1-8A44-A9EE-2F210417FC07}" type="datetimeFigureOut">
              <a:rPr lang="en-RS" smtClean="0"/>
              <a:t>6.9.23.</a:t>
            </a:fld>
            <a:endParaRPr lang="en-RS"/>
          </a:p>
        </p:txBody>
      </p:sp>
      <p:sp>
        <p:nvSpPr>
          <p:cNvPr id="6" name="Footer Placeholder 5"/>
          <p:cNvSpPr>
            <a:spLocks noGrp="1"/>
          </p:cNvSpPr>
          <p:nvPr>
            <p:ph type="ftr" sz="quarter" idx="11"/>
          </p:nvPr>
        </p:nvSpPr>
        <p:spPr/>
        <p:txBody>
          <a:bodyPr/>
          <a:lstStyle/>
          <a:p>
            <a:endParaRPr lang="en-RS"/>
          </a:p>
        </p:txBody>
      </p:sp>
      <p:sp>
        <p:nvSpPr>
          <p:cNvPr id="7" name="Slide Number Placeholder 6"/>
          <p:cNvSpPr>
            <a:spLocks noGrp="1"/>
          </p:cNvSpPr>
          <p:nvPr>
            <p:ph type="sldNum" sz="quarter" idx="12"/>
          </p:nvPr>
        </p:nvSpPr>
        <p:spPr/>
        <p:txBody>
          <a:bodyPr/>
          <a:lstStyle/>
          <a:p>
            <a:fld id="{6CDF82E9-7857-6B47-9898-C0235D25A1A7}" type="slidenum">
              <a:rPr lang="en-RS" smtClean="0"/>
              <a:t>‹#›</a:t>
            </a:fld>
            <a:endParaRPr lang="en-RS"/>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7872588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1583467A-06B1-8A44-A9EE-2F210417FC07}" type="datetimeFigureOut">
              <a:rPr lang="en-RS" smtClean="0"/>
              <a:t>6.9.23.</a:t>
            </a:fld>
            <a:endParaRPr lang="en-RS"/>
          </a:p>
        </p:txBody>
      </p:sp>
      <p:sp>
        <p:nvSpPr>
          <p:cNvPr id="6" name="Footer Placeholder 5"/>
          <p:cNvSpPr>
            <a:spLocks noGrp="1"/>
          </p:cNvSpPr>
          <p:nvPr>
            <p:ph type="ftr" sz="quarter" idx="11"/>
          </p:nvPr>
        </p:nvSpPr>
        <p:spPr>
          <a:xfrm>
            <a:off x="1447382" y="318640"/>
            <a:ext cx="5541004" cy="320931"/>
          </a:xfrm>
        </p:spPr>
        <p:txBody>
          <a:bodyPr/>
          <a:lstStyle/>
          <a:p>
            <a:endParaRPr lang="en-US" dirty="0"/>
          </a:p>
        </p:txBody>
      </p:sp>
      <p:sp>
        <p:nvSpPr>
          <p:cNvPr id="7" name="Slide Number Placeholder 6"/>
          <p:cNvSpPr>
            <a:spLocks noGrp="1"/>
          </p:cNvSpPr>
          <p:nvPr>
            <p:ph type="sldNum" sz="quarter" idx="12"/>
          </p:nvPr>
        </p:nvSpPr>
        <p:spPr/>
        <p:txBody>
          <a:bodyPr/>
          <a:lstStyle/>
          <a:p>
            <a:fld id="{6CDF82E9-7857-6B47-9898-C0235D25A1A7}" type="slidenum">
              <a:rPr lang="en-RS" smtClean="0"/>
              <a:t>‹#›</a:t>
            </a:fld>
            <a:endParaRPr lang="en-RS"/>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825311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4">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en-GB"/>
              <a:t>Click to edit Master title style</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1583467A-06B1-8A44-A9EE-2F210417FC07}" type="datetimeFigureOut">
              <a:rPr lang="en-RS" smtClean="0"/>
              <a:t>6.9.23.</a:t>
            </a:fld>
            <a:endParaRPr lang="en-RS"/>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RS"/>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6CDF82E9-7857-6B47-9898-C0235D25A1A7}" type="slidenum">
              <a:rPr lang="en-RS" smtClean="0"/>
              <a:t>‹#›</a:t>
            </a:fld>
            <a:endParaRPr lang="en-RS"/>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88522535"/>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3.xml"/><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diagramColors" Target="../diagrams/colors1.xml"/><Relationship Id="rId3" Type="http://schemas.microsoft.com/office/2007/relationships/hdphoto" Target="../media/hdphoto1.wdp"/><Relationship Id="rId7" Type="http://schemas.openxmlformats.org/officeDocument/2006/relationships/diagramQuickStyle" Target="../diagrams/quickStyle1.xml"/><Relationship Id="rId2" Type="http://schemas.openxmlformats.org/officeDocument/2006/relationships/image" Target="../media/image12.png"/><Relationship Id="rId1" Type="http://schemas.openxmlformats.org/officeDocument/2006/relationships/slideLayout" Target="../slideLayouts/slideLayout12.xml"/><Relationship Id="rId6" Type="http://schemas.openxmlformats.org/officeDocument/2006/relationships/diagramLayout" Target="../diagrams/layout1.xml"/><Relationship Id="rId5" Type="http://schemas.openxmlformats.org/officeDocument/2006/relationships/diagramData" Target="../diagrams/data1.xml"/><Relationship Id="rId10" Type="http://schemas.openxmlformats.org/officeDocument/2006/relationships/image" Target="../media/image13.jpeg"/><Relationship Id="rId4" Type="http://schemas.openxmlformats.org/officeDocument/2006/relationships/image" Target="../media/image1.jpg"/><Relationship Id="rId9" Type="http://schemas.microsoft.com/office/2007/relationships/diagramDrawing" Target="../diagrams/drawing1.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2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1033" name="Rectangle 1032">
            <a:extLst>
              <a:ext uri="{FF2B5EF4-FFF2-40B4-BE49-F238E27FC236}">
                <a16:creationId xmlns:a16="http://schemas.microsoft.com/office/drawing/2014/main" id="{EEA869E1-F851-4A52-92F5-77E592B76A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1035" name="Picture 1034">
            <a:extLst>
              <a:ext uri="{FF2B5EF4-FFF2-40B4-BE49-F238E27FC236}">
                <a16:creationId xmlns:a16="http://schemas.microsoft.com/office/drawing/2014/main" id="{B083AD55-8296-44BD-8E14-DD2DDBC351B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037" name="Straight Connector 1036">
            <a:extLst>
              <a:ext uri="{FF2B5EF4-FFF2-40B4-BE49-F238E27FC236}">
                <a16:creationId xmlns:a16="http://schemas.microsoft.com/office/drawing/2014/main" id="{2BF46B26-15FC-4C5A-94FA-AE9ED64B5C2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cxnSp>
        <p:nvCxnSpPr>
          <p:cNvPr id="1039" name="Straight Connector 1038">
            <a:extLst>
              <a:ext uri="{FF2B5EF4-FFF2-40B4-BE49-F238E27FC236}">
                <a16:creationId xmlns:a16="http://schemas.microsoft.com/office/drawing/2014/main" id="{912F6065-5345-44BD-B66E-5487CCD7A9B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 useBgFill="1">
        <p:nvSpPr>
          <p:cNvPr id="1041" name="Rectangle 1040">
            <a:extLst>
              <a:ext uri="{FF2B5EF4-FFF2-40B4-BE49-F238E27FC236}">
                <a16:creationId xmlns:a16="http://schemas.microsoft.com/office/drawing/2014/main" id="{0EF77632-1A0C-4B9F-829B-226E68A78E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3" name="Rectangle 1042">
            <a:extLst>
              <a:ext uri="{FF2B5EF4-FFF2-40B4-BE49-F238E27FC236}">
                <a16:creationId xmlns:a16="http://schemas.microsoft.com/office/drawing/2014/main" id="{F3DCFC27-6BCE-42B6-8372-070EA07685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2" name="Title 1">
            <a:extLst>
              <a:ext uri="{FF2B5EF4-FFF2-40B4-BE49-F238E27FC236}">
                <a16:creationId xmlns:a16="http://schemas.microsoft.com/office/drawing/2014/main" id="{6DF81938-C721-B9E9-D70C-CC607504006E}"/>
              </a:ext>
            </a:extLst>
          </p:cNvPr>
          <p:cNvSpPr>
            <a:spLocks noGrp="1"/>
          </p:cNvSpPr>
          <p:nvPr>
            <p:ph type="title"/>
          </p:nvPr>
        </p:nvSpPr>
        <p:spPr>
          <a:xfrm>
            <a:off x="2904499" y="1799789"/>
            <a:ext cx="8637073" cy="558063"/>
          </a:xfrm>
        </p:spPr>
        <p:txBody>
          <a:bodyPr vert="horz" lIns="91440" tIns="45720" rIns="91440" bIns="0" rtlCol="0" anchor="b">
            <a:normAutofit/>
          </a:bodyPr>
          <a:lstStyle/>
          <a:p>
            <a:r>
              <a:rPr lang="en-US" sz="2400" cap="none" dirty="0"/>
              <a:t>Prof. </a:t>
            </a:r>
            <a:r>
              <a:rPr lang="en-US" sz="2400" cap="none" dirty="0" err="1"/>
              <a:t>dr</a:t>
            </a:r>
            <a:r>
              <a:rPr lang="en-US" sz="2400" cap="none" dirty="0"/>
              <a:t> Aleksandar </a:t>
            </a:r>
            <a:r>
              <a:rPr lang="en-US" sz="2400" cap="none" dirty="0" err="1"/>
              <a:t>Cvetković</a:t>
            </a:r>
            <a:endParaRPr lang="en-US" sz="2400" cap="none" dirty="0"/>
          </a:p>
        </p:txBody>
      </p:sp>
      <p:pic>
        <p:nvPicPr>
          <p:cNvPr id="1028" name="Picture 4" descr="FAKULTET MEDICINSKIH NAUKA UNIVERZITETA U KRAGUJEVCU">
            <a:extLst>
              <a:ext uri="{FF2B5EF4-FFF2-40B4-BE49-F238E27FC236}">
                <a16:creationId xmlns:a16="http://schemas.microsoft.com/office/drawing/2014/main" id="{E6C9991E-A281-2EBA-A8C9-7F0B0F2BB81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88606" y="1791368"/>
            <a:ext cx="2164328" cy="3208654"/>
          </a:xfrm>
          <a:prstGeom prst="rect">
            <a:avLst/>
          </a:prstGeom>
          <a:noFill/>
          <a:extLst>
            <a:ext uri="{909E8E84-426E-40DD-AFC4-6F175D3DCCD1}">
              <a14:hiddenFill xmlns:a14="http://schemas.microsoft.com/office/drawing/2010/main">
                <a:solidFill>
                  <a:srgbClr val="FFFFFF"/>
                </a:solidFill>
              </a14:hiddenFill>
            </a:ext>
          </a:extLst>
        </p:spPr>
      </p:pic>
      <p:cxnSp>
        <p:nvCxnSpPr>
          <p:cNvPr id="1045" name="Straight Connector 1044">
            <a:extLst>
              <a:ext uri="{FF2B5EF4-FFF2-40B4-BE49-F238E27FC236}">
                <a16:creationId xmlns:a16="http://schemas.microsoft.com/office/drawing/2014/main" id="{96A4B1E0-284C-4A01-8141-A24D2B8EE09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776728" y="5027185"/>
            <a:ext cx="8643010" cy="0"/>
          </a:xfrm>
          <a:prstGeom prst="line">
            <a:avLst/>
          </a:prstGeom>
          <a:ln w="31750"/>
        </p:spPr>
        <p:style>
          <a:lnRef idx="3">
            <a:schemeClr val="accent1"/>
          </a:lnRef>
          <a:fillRef idx="0">
            <a:schemeClr val="accent1"/>
          </a:fillRef>
          <a:effectRef idx="2">
            <a:schemeClr val="accent1"/>
          </a:effectRef>
          <a:fontRef idx="minor">
            <a:schemeClr val="tx1"/>
          </a:fontRef>
        </p:style>
      </p:cxnSp>
      <p:pic>
        <p:nvPicPr>
          <p:cNvPr id="1047" name="Picture 1046">
            <a:extLst>
              <a:ext uri="{FF2B5EF4-FFF2-40B4-BE49-F238E27FC236}">
                <a16:creationId xmlns:a16="http://schemas.microsoft.com/office/drawing/2014/main" id="{F82046CE-87C5-4670-A404-6AB453F5A92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049" name="Straight Connector 1048">
            <a:extLst>
              <a:ext uri="{FF2B5EF4-FFF2-40B4-BE49-F238E27FC236}">
                <a16:creationId xmlns:a16="http://schemas.microsoft.com/office/drawing/2014/main" id="{A224BAD7-5931-4CA6-BB58-0CBCFCFA65A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49AF8539-4BD3-08A9-F003-FABB30D1C3DA}"/>
              </a:ext>
            </a:extLst>
          </p:cNvPr>
          <p:cNvSpPr txBox="1"/>
          <p:nvPr/>
        </p:nvSpPr>
        <p:spPr>
          <a:xfrm>
            <a:off x="2904499" y="2418662"/>
            <a:ext cx="6102626" cy="2308324"/>
          </a:xfrm>
          <a:prstGeom prst="rect">
            <a:avLst/>
          </a:prstGeom>
          <a:noFill/>
        </p:spPr>
        <p:txBody>
          <a:bodyPr wrap="square">
            <a:spAutoFit/>
          </a:bodyPr>
          <a:lstStyle/>
          <a:p>
            <a:r>
              <a:rPr lang="en-GB" sz="1800" dirty="0">
                <a:effectLst/>
                <a:latin typeface="Calibri" panose="020F0502020204030204" pitchFamily="34" charset="0"/>
                <a:ea typeface="Calibri" panose="020F0502020204030204" pitchFamily="34" charset="0"/>
                <a:cs typeface="Times New Roman" panose="02020603050405020304" pitchFamily="18" charset="0"/>
              </a:rPr>
              <a:t>MD, Ph.D., </a:t>
            </a:r>
            <a:endParaRPr lang="en-CH"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Calibri" panose="020F0502020204030204" pitchFamily="34" charset="0"/>
                <a:ea typeface="Calibri" panose="020F0502020204030204" pitchFamily="34" charset="0"/>
                <a:cs typeface="Times New Roman" panose="02020603050405020304" pitchFamily="18" charset="0"/>
              </a:rPr>
              <a:t>General Surgeon </a:t>
            </a:r>
            <a:endParaRPr lang="en-CH"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Calibri" panose="020F0502020204030204" pitchFamily="34" charset="0"/>
                <a:ea typeface="Calibri" panose="020F0502020204030204" pitchFamily="34" charset="0"/>
                <a:cs typeface="Times New Roman" panose="02020603050405020304" pitchFamily="18" charset="0"/>
              </a:rPr>
              <a:t>Associate Professor of Surgery</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r>
              <a:rPr lang="en-GB" sz="1800" dirty="0">
                <a:effectLst/>
                <a:latin typeface="Calibri" panose="020F0502020204030204" pitchFamily="34" charset="0"/>
                <a:ea typeface="Calibri" panose="020F0502020204030204" pitchFamily="34" charset="0"/>
                <a:cs typeface="Times New Roman" panose="02020603050405020304" pitchFamily="18" charset="0"/>
              </a:rPr>
              <a:t>University of Kragujevac, Faculty of Medical Sciences, Department of Surgery, </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Svetozara</a:t>
            </a: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Markovića</a:t>
            </a:r>
            <a:r>
              <a:rPr lang="en-GB" sz="1800" dirty="0">
                <a:effectLst/>
                <a:latin typeface="Calibri" panose="020F0502020204030204" pitchFamily="34" charset="0"/>
                <a:ea typeface="Calibri" panose="020F0502020204030204" pitchFamily="34" charset="0"/>
                <a:cs typeface="Times New Roman" panose="02020603050405020304" pitchFamily="18" charset="0"/>
              </a:rPr>
              <a:t> 69, 34000 Kragujevac, Serbia University Clinical Centre Kragujevac, Clinic for General Surgery, </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Zmaj</a:t>
            </a: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Jovina</a:t>
            </a:r>
            <a:r>
              <a:rPr lang="en-GB" sz="1800" dirty="0">
                <a:effectLst/>
                <a:latin typeface="Calibri" panose="020F0502020204030204" pitchFamily="34" charset="0"/>
                <a:ea typeface="Calibri" panose="020F0502020204030204" pitchFamily="34" charset="0"/>
                <a:cs typeface="Times New Roman" panose="02020603050405020304" pitchFamily="18" charset="0"/>
              </a:rPr>
              <a:t> 30, 34000 Kragujevac, Serbia</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r>
              <a:rPr lang="en-GB" sz="1800" dirty="0">
                <a:effectLst/>
                <a:latin typeface="Calibri" panose="020F0502020204030204" pitchFamily="34" charset="0"/>
                <a:ea typeface="Calibri" panose="020F0502020204030204" pitchFamily="34" charset="0"/>
                <a:cs typeface="Times New Roman" panose="02020603050405020304" pitchFamily="18" charset="0"/>
              </a:rPr>
              <a:t>E-mail: </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draleksandarcvetkovic@gmail.com</a:t>
            </a:r>
            <a:endParaRPr lang="en-CH" sz="1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032" name="Picture 8" descr="Огласи – Универзитетски клинички центар Крагујевац">
            <a:extLst>
              <a:ext uri="{FF2B5EF4-FFF2-40B4-BE49-F238E27FC236}">
                <a16:creationId xmlns:a16="http://schemas.microsoft.com/office/drawing/2014/main" id="{00F0FCFA-3CB1-71FE-4FE3-C804683DCFA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1065" r="10547" b="2720"/>
          <a:stretch/>
        </p:blipFill>
        <p:spPr bwMode="auto">
          <a:xfrm>
            <a:off x="8967516" y="2253786"/>
            <a:ext cx="2777561" cy="2236184"/>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Objavljena lista najboljih univerziteta u svetu - Univerzitet u Kragujevcu  najbolje rangiran u Srbiji - Glas Šumadije">
            <a:extLst>
              <a:ext uri="{FF2B5EF4-FFF2-40B4-BE49-F238E27FC236}">
                <a16:creationId xmlns:a16="http://schemas.microsoft.com/office/drawing/2014/main" id="{C5B4599D-623D-2FE9-D571-60973309583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05784" y="16017"/>
            <a:ext cx="2820981" cy="17906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57531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2CAF5B9D-DBC2-4245-A111-87FDD53D6DE7}"/>
              </a:ext>
            </a:extLst>
          </p:cNvPr>
          <p:cNvSpPr>
            <a:spLocks noGrp="1" noChangeArrowheads="1"/>
          </p:cNvSpPr>
          <p:nvPr>
            <p:ph type="title"/>
          </p:nvPr>
        </p:nvSpPr>
        <p:spPr/>
        <p:txBody>
          <a:bodyPr/>
          <a:lstStyle/>
          <a:p>
            <a:pPr eaLnBrk="1" hangingPunct="1">
              <a:defRPr/>
            </a:pPr>
            <a:r>
              <a:rPr lang="en-US" altLang="sr-Latn-RS" dirty="0"/>
              <a:t>Pancreatitis</a:t>
            </a:r>
          </a:p>
        </p:txBody>
      </p:sp>
      <p:sp>
        <p:nvSpPr>
          <p:cNvPr id="68611" name="Rectangle 3">
            <a:extLst>
              <a:ext uri="{FF2B5EF4-FFF2-40B4-BE49-F238E27FC236}">
                <a16:creationId xmlns:a16="http://schemas.microsoft.com/office/drawing/2014/main" id="{3CE846EA-E5F3-4A15-9C5A-34D9C3CD91A3}"/>
              </a:ext>
            </a:extLst>
          </p:cNvPr>
          <p:cNvSpPr>
            <a:spLocks noGrp="1" noChangeArrowheads="1"/>
          </p:cNvSpPr>
          <p:nvPr>
            <p:ph type="body" sz="half" idx="1"/>
          </p:nvPr>
        </p:nvSpPr>
        <p:spPr/>
        <p:txBody>
          <a:bodyPr/>
          <a:lstStyle/>
          <a:p>
            <a:pPr eaLnBrk="1" hangingPunct="1">
              <a:lnSpc>
                <a:spcPct val="90000"/>
              </a:lnSpc>
            </a:pPr>
            <a:r>
              <a:rPr lang="en-US" altLang="sr-Latn-RS" sz="2400" dirty="0">
                <a:latin typeface="Times New Roman" panose="02020603050405020304" pitchFamily="18" charset="0"/>
                <a:cs typeface="Times New Roman" panose="02020603050405020304" pitchFamily="18" charset="0"/>
              </a:rPr>
              <a:t>Pancreatic autodigestion</a:t>
            </a:r>
          </a:p>
          <a:p>
            <a:pPr eaLnBrk="1" hangingPunct="1">
              <a:lnSpc>
                <a:spcPct val="90000"/>
              </a:lnSpc>
            </a:pPr>
            <a:r>
              <a:rPr lang="en-US" altLang="sr-Latn-RS" sz="2400" dirty="0">
                <a:latin typeface="Times New Roman" panose="02020603050405020304" pitchFamily="18" charset="0"/>
                <a:cs typeface="Times New Roman" panose="02020603050405020304" pitchFamily="18" charset="0"/>
              </a:rPr>
              <a:t>Trigger-fatty meal and alcohol</a:t>
            </a:r>
          </a:p>
          <a:p>
            <a:pPr eaLnBrk="1" hangingPunct="1">
              <a:lnSpc>
                <a:spcPct val="90000"/>
              </a:lnSpc>
            </a:pPr>
            <a:r>
              <a:rPr lang="en-US" altLang="sr-Latn-RS" sz="2400" dirty="0">
                <a:latin typeface="Times New Roman" panose="02020603050405020304" pitchFamily="18" charset="0"/>
                <a:cs typeface="Times New Roman" panose="02020603050405020304" pitchFamily="18" charset="0"/>
              </a:rPr>
              <a:t>Nausea, vomiting, pain in the epigastrium spreading to the back-lumbar</a:t>
            </a:r>
          </a:p>
          <a:p>
            <a:pPr eaLnBrk="1" hangingPunct="1">
              <a:lnSpc>
                <a:spcPct val="90000"/>
              </a:lnSpc>
            </a:pPr>
            <a:r>
              <a:rPr lang="en-US" altLang="sr-Latn-RS" sz="2400" dirty="0">
                <a:latin typeface="Times New Roman" panose="02020603050405020304" pitchFamily="18" charset="0"/>
                <a:cs typeface="Times New Roman" panose="02020603050405020304" pitchFamily="18" charset="0"/>
              </a:rPr>
              <a:t>SIRS</a:t>
            </a:r>
          </a:p>
        </p:txBody>
      </p:sp>
      <p:pic>
        <p:nvPicPr>
          <p:cNvPr id="68613" name="Picture 5" descr="pancreasgbladder">
            <a:extLst>
              <a:ext uri="{FF2B5EF4-FFF2-40B4-BE49-F238E27FC236}">
                <a16:creationId xmlns:a16="http://schemas.microsoft.com/office/drawing/2014/main" id="{6DA209C8-40AE-48B5-9086-D241C27677D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08800" y="529683"/>
            <a:ext cx="5283200" cy="5798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61075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8613"/>
                                        </p:tgtEl>
                                        <p:attrNameLst>
                                          <p:attrName>style.visibility</p:attrName>
                                        </p:attrNameLst>
                                      </p:cBhvr>
                                      <p:to>
                                        <p:strVal val="visible"/>
                                      </p:to>
                                    </p:set>
                                    <p:animEffect transition="in" filter="blinds(horizontal)">
                                      <p:cBhvr>
                                        <p:cTn id="7" dur="500"/>
                                        <p:tgtEl>
                                          <p:spTgt spid="686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Content Placeholder 2">
            <a:extLst>
              <a:ext uri="{FF2B5EF4-FFF2-40B4-BE49-F238E27FC236}">
                <a16:creationId xmlns:a16="http://schemas.microsoft.com/office/drawing/2014/main" id="{4CCA55FE-1A02-62E1-54AA-1151CBA18912}"/>
              </a:ext>
            </a:extLst>
          </p:cNvPr>
          <p:cNvSpPr>
            <a:spLocks noGrp="1"/>
          </p:cNvSpPr>
          <p:nvPr>
            <p:ph idx="4294967295"/>
          </p:nvPr>
        </p:nvSpPr>
        <p:spPr>
          <a:xfrm>
            <a:off x="1524000" y="1295400"/>
            <a:ext cx="9144000" cy="5562600"/>
          </a:xfrm>
        </p:spPr>
        <p:txBody>
          <a:bodyPr rtlCol="0">
            <a:normAutofit/>
          </a:bodyPr>
          <a:lstStyle/>
          <a:p>
            <a:pPr>
              <a:buClr>
                <a:srgbClr val="FF0000"/>
              </a:buClr>
              <a:buFont typeface="Wingdings" pitchFamily="2" charset="2"/>
              <a:buChar char="v"/>
              <a:defRPr/>
            </a:pPr>
            <a:r>
              <a:rPr lang="en-US" sz="2800" b="1" dirty="0">
                <a:latin typeface="Times New Roman" pitchFamily="18" charset="0"/>
                <a:cs typeface="Times New Roman" pitchFamily="18" charset="0"/>
              </a:rPr>
              <a:t> </a:t>
            </a:r>
            <a:r>
              <a:rPr lang="en-US" b="1" dirty="0">
                <a:latin typeface="Times New Roman" pitchFamily="18" charset="0"/>
                <a:cs typeface="Times New Roman" pitchFamily="18" charset="0"/>
              </a:rPr>
              <a:t>It represents inflammation of the pancreas</a:t>
            </a:r>
          </a:p>
          <a:p>
            <a:pPr>
              <a:buClr>
                <a:srgbClr val="FF0000"/>
              </a:buClr>
              <a:buFont typeface="Wingdings" pitchFamily="2" charset="2"/>
              <a:buChar char="v"/>
              <a:defRPr/>
            </a:pPr>
            <a:r>
              <a:rPr lang="en-US" b="1" dirty="0">
                <a:latin typeface="Times New Roman" pitchFamily="18" charset="0"/>
                <a:cs typeface="Times New Roman" pitchFamily="18" charset="0"/>
              </a:rPr>
              <a:t>      associated with autodigestion</a:t>
            </a:r>
          </a:p>
          <a:p>
            <a:pPr>
              <a:buClr>
                <a:srgbClr val="FF0000"/>
              </a:buClr>
              <a:buFont typeface="Wingdings" pitchFamily="2" charset="2"/>
              <a:buChar char="v"/>
              <a:defRPr/>
            </a:pPr>
            <a:r>
              <a:rPr lang="en-US" b="1" dirty="0">
                <a:latin typeface="Times New Roman" pitchFamily="18" charset="0"/>
                <a:cs typeface="Times New Roman" pitchFamily="18" charset="0"/>
              </a:rPr>
              <a:t>  Lighter form (edematous)</a:t>
            </a:r>
          </a:p>
          <a:p>
            <a:pPr>
              <a:buClr>
                <a:srgbClr val="FF0000"/>
              </a:buClr>
              <a:buFont typeface="Wingdings" pitchFamily="2" charset="2"/>
              <a:buChar char="v"/>
              <a:defRPr/>
            </a:pPr>
            <a:r>
              <a:rPr lang="en-US" b="1" dirty="0">
                <a:latin typeface="Times New Roman" pitchFamily="18" charset="0"/>
                <a:cs typeface="Times New Roman" pitchFamily="18" charset="0"/>
              </a:rPr>
              <a:t>  Severe form (hemorrhagic-necrotic)</a:t>
            </a:r>
          </a:p>
          <a:p>
            <a:pPr>
              <a:buClr>
                <a:srgbClr val="FF0000"/>
              </a:buClr>
              <a:buFont typeface="Wingdings" pitchFamily="2" charset="2"/>
              <a:buChar char="v"/>
              <a:defRPr/>
            </a:pPr>
            <a:r>
              <a:rPr lang="en-US" b="1" dirty="0">
                <a:latin typeface="Times New Roman" pitchFamily="18" charset="0"/>
                <a:cs typeface="Times New Roman" pitchFamily="18" charset="0"/>
              </a:rPr>
              <a:t>  Etiology – biliary calculi,</a:t>
            </a:r>
          </a:p>
          <a:p>
            <a:pPr>
              <a:buClr>
                <a:srgbClr val="FF0000"/>
              </a:buClr>
              <a:buFont typeface="Wingdings" pitchFamily="2" charset="2"/>
              <a:buChar char="v"/>
              <a:defRPr/>
            </a:pPr>
            <a:r>
              <a:rPr lang="en-US" b="1" dirty="0">
                <a:latin typeface="Times New Roman" pitchFamily="18" charset="0"/>
                <a:cs typeface="Times New Roman" pitchFamily="18" charset="0"/>
              </a:rPr>
              <a:t>      alcoholism, hyperlipidemia, obstruction</a:t>
            </a:r>
          </a:p>
          <a:p>
            <a:pPr>
              <a:buClr>
                <a:srgbClr val="FF0000"/>
              </a:buClr>
              <a:buFont typeface="Wingdings" pitchFamily="2" charset="2"/>
              <a:buChar char="v"/>
              <a:defRPr/>
            </a:pPr>
            <a:r>
              <a:rPr lang="en-US" b="1" dirty="0">
                <a:latin typeface="Times New Roman" pitchFamily="18" charset="0"/>
                <a:cs typeface="Times New Roman" pitchFamily="18" charset="0"/>
              </a:rPr>
              <a:t>      duodenum, trauma, hyperthyroidism,</a:t>
            </a:r>
          </a:p>
          <a:p>
            <a:pPr>
              <a:buClr>
                <a:srgbClr val="FF0000"/>
              </a:buClr>
              <a:buFont typeface="Wingdings" pitchFamily="2" charset="2"/>
              <a:buChar char="v"/>
              <a:defRPr/>
            </a:pPr>
            <a:r>
              <a:rPr lang="en-US" b="1" dirty="0">
                <a:latin typeface="Times New Roman" pitchFamily="18" charset="0"/>
                <a:cs typeface="Times New Roman" pitchFamily="18" charset="0"/>
              </a:rPr>
              <a:t>      medications, viruses, heredity, idiopathic</a:t>
            </a:r>
          </a:p>
        </p:txBody>
      </p:sp>
      <p:sp>
        <p:nvSpPr>
          <p:cNvPr id="17411" name="Title 1">
            <a:extLst>
              <a:ext uri="{FF2B5EF4-FFF2-40B4-BE49-F238E27FC236}">
                <a16:creationId xmlns:a16="http://schemas.microsoft.com/office/drawing/2014/main" id="{F9AB3849-725C-09A8-C0B2-C68CF68828AA}"/>
              </a:ext>
            </a:extLst>
          </p:cNvPr>
          <p:cNvSpPr>
            <a:spLocks noGrp="1"/>
          </p:cNvSpPr>
          <p:nvPr>
            <p:ph type="title" idx="4294967295"/>
          </p:nvPr>
        </p:nvSpPr>
        <p:spPr>
          <a:xfrm>
            <a:off x="1524000" y="0"/>
            <a:ext cx="9144000" cy="1447800"/>
          </a:xfrm>
        </p:spPr>
        <p:txBody>
          <a:bodyPr/>
          <a:lstStyle/>
          <a:p>
            <a:pPr algn="ctr">
              <a:defRPr/>
            </a:pPr>
            <a:r>
              <a:rPr lang="en-US" b="1" dirty="0">
                <a:solidFill>
                  <a:schemeClr val="accent6">
                    <a:lumMod val="60000"/>
                    <a:lumOff val="40000"/>
                  </a:schemeClr>
                </a:solidFill>
                <a:latin typeface="Times New Roman" pitchFamily="18" charset="0"/>
                <a:cs typeface="Times New Roman" pitchFamily="18" charset="0"/>
              </a:rPr>
              <a:t>Acute pancreatitis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2">
            <a:extLst>
              <a:ext uri="{FF2B5EF4-FFF2-40B4-BE49-F238E27FC236}">
                <a16:creationId xmlns:a16="http://schemas.microsoft.com/office/drawing/2014/main" id="{FA9D038C-082A-CA59-4355-BEB2F7DDCDC5}"/>
              </a:ext>
            </a:extLst>
          </p:cNvPr>
          <p:cNvSpPr>
            <a:spLocks noGrp="1"/>
          </p:cNvSpPr>
          <p:nvPr>
            <p:ph idx="4294967295"/>
          </p:nvPr>
        </p:nvSpPr>
        <p:spPr>
          <a:xfrm>
            <a:off x="1524000" y="838200"/>
            <a:ext cx="9144000" cy="5080000"/>
          </a:xfrm>
        </p:spPr>
        <p:txBody>
          <a:bodyPr rtlCol="0">
            <a:normAutofit fontScale="70000" lnSpcReduction="20000"/>
          </a:bodyPr>
          <a:lstStyle/>
          <a:p>
            <a:pPr>
              <a:buClr>
                <a:srgbClr val="FF0000"/>
              </a:buClr>
              <a:buFont typeface="Wingdings" pitchFamily="2" charset="2"/>
              <a:buChar char="v"/>
              <a:defRPr/>
            </a:pPr>
            <a:r>
              <a:rPr lang="en-US" sz="4000" b="1" dirty="0">
                <a:solidFill>
                  <a:schemeClr val="accent6">
                    <a:lumMod val="60000"/>
                    <a:lumOff val="40000"/>
                  </a:schemeClr>
                </a:solidFill>
                <a:latin typeface="Times New Roman" pitchFamily="18" charset="0"/>
                <a:cs typeface="Times New Roman" pitchFamily="18" charset="0"/>
              </a:rPr>
              <a:t>Pathogenesis - obstructive theory,</a:t>
            </a:r>
          </a:p>
          <a:p>
            <a:pPr>
              <a:buClr>
                <a:srgbClr val="FF0000"/>
              </a:buClr>
              <a:buFont typeface="Wingdings" pitchFamily="2" charset="2"/>
              <a:buChar char="v"/>
              <a:defRPr/>
            </a:pPr>
            <a:r>
              <a:rPr lang="en-US" sz="4000" b="1" dirty="0">
                <a:solidFill>
                  <a:schemeClr val="accent6">
                    <a:lumMod val="60000"/>
                    <a:lumOff val="40000"/>
                  </a:schemeClr>
                </a:solidFill>
                <a:latin typeface="Times New Roman" pitchFamily="18" charset="0"/>
                <a:cs typeface="Times New Roman" pitchFamily="18" charset="0"/>
              </a:rPr>
              <a:t>       common channel theory,</a:t>
            </a:r>
          </a:p>
          <a:p>
            <a:pPr>
              <a:buClr>
                <a:srgbClr val="FF0000"/>
              </a:buClr>
              <a:buFont typeface="Wingdings" pitchFamily="2" charset="2"/>
              <a:buChar char="v"/>
              <a:defRPr/>
            </a:pPr>
            <a:r>
              <a:rPr lang="en-US" sz="4000" b="1" dirty="0">
                <a:solidFill>
                  <a:schemeClr val="accent6">
                    <a:lumMod val="60000"/>
                    <a:lumOff val="40000"/>
                  </a:schemeClr>
                </a:solidFill>
                <a:latin typeface="Times New Roman" pitchFamily="18" charset="0"/>
                <a:cs typeface="Times New Roman" pitchFamily="18" charset="0"/>
              </a:rPr>
              <a:t>       duodenal reflux</a:t>
            </a:r>
          </a:p>
          <a:p>
            <a:pPr>
              <a:buClr>
                <a:srgbClr val="FF0000"/>
              </a:buClr>
              <a:buFont typeface="Wingdings" pitchFamily="2" charset="2"/>
              <a:buChar char="v"/>
              <a:defRPr/>
            </a:pPr>
            <a:r>
              <a:rPr lang="en-US" sz="4000" b="1" dirty="0">
                <a:solidFill>
                  <a:schemeClr val="accent6">
                    <a:lumMod val="60000"/>
                    <a:lumOff val="40000"/>
                  </a:schemeClr>
                </a:solidFill>
                <a:latin typeface="Times New Roman" pitchFamily="18" charset="0"/>
                <a:cs typeface="Times New Roman" pitchFamily="18" charset="0"/>
              </a:rPr>
              <a:t>  Symptoms of mild form - strong</a:t>
            </a:r>
          </a:p>
          <a:p>
            <a:pPr>
              <a:buClr>
                <a:srgbClr val="FF0000"/>
              </a:buClr>
              <a:buFont typeface="Wingdings" pitchFamily="2" charset="2"/>
              <a:buChar char="v"/>
              <a:defRPr/>
            </a:pPr>
            <a:r>
              <a:rPr lang="en-US" sz="4000" b="1" dirty="0">
                <a:solidFill>
                  <a:schemeClr val="accent6">
                    <a:lumMod val="60000"/>
                    <a:lumOff val="40000"/>
                  </a:schemeClr>
                </a:solidFill>
                <a:latin typeface="Times New Roman" pitchFamily="18" charset="0"/>
                <a:cs typeface="Times New Roman" pitchFamily="18" charset="0"/>
              </a:rPr>
              <a:t>       persistent epigastric pain with</a:t>
            </a:r>
          </a:p>
          <a:p>
            <a:pPr>
              <a:buClr>
                <a:srgbClr val="FF0000"/>
              </a:buClr>
              <a:buFont typeface="Wingdings" pitchFamily="2" charset="2"/>
              <a:buChar char="v"/>
              <a:defRPr/>
            </a:pPr>
            <a:r>
              <a:rPr lang="en-US" sz="4000" b="1" dirty="0">
                <a:solidFill>
                  <a:schemeClr val="accent6">
                    <a:lumMod val="60000"/>
                    <a:lumOff val="40000"/>
                  </a:schemeClr>
                </a:solidFill>
                <a:latin typeface="Times New Roman" pitchFamily="18" charset="0"/>
                <a:cs typeface="Times New Roman" pitchFamily="18" charset="0"/>
              </a:rPr>
              <a:t>       irradiation in the back, nausea and persistent</a:t>
            </a:r>
          </a:p>
          <a:p>
            <a:pPr>
              <a:buClr>
                <a:srgbClr val="FF0000"/>
              </a:buClr>
              <a:buFont typeface="Wingdings" pitchFamily="2" charset="2"/>
              <a:buChar char="v"/>
              <a:defRPr/>
            </a:pPr>
            <a:r>
              <a:rPr lang="en-US" sz="4000" b="1" dirty="0">
                <a:solidFill>
                  <a:schemeClr val="accent6">
                    <a:lumMod val="60000"/>
                    <a:lumOff val="40000"/>
                  </a:schemeClr>
                </a:solidFill>
                <a:latin typeface="Times New Roman" pitchFamily="18" charset="0"/>
                <a:cs typeface="Times New Roman" pitchFamily="18" charset="0"/>
              </a:rPr>
              <a:t>       vomiting</a:t>
            </a:r>
          </a:p>
          <a:p>
            <a:pPr>
              <a:buClr>
                <a:srgbClr val="FF0000"/>
              </a:buClr>
              <a:buFont typeface="Wingdings" pitchFamily="2" charset="2"/>
              <a:buChar char="v"/>
              <a:defRPr/>
            </a:pPr>
            <a:r>
              <a:rPr lang="en-US" sz="4000" b="1" dirty="0">
                <a:solidFill>
                  <a:schemeClr val="accent6">
                    <a:lumMod val="60000"/>
                    <a:lumOff val="40000"/>
                  </a:schemeClr>
                </a:solidFill>
                <a:latin typeface="Times New Roman" pitchFamily="18" charset="0"/>
                <a:cs typeface="Times New Roman" pitchFamily="18" charset="0"/>
              </a:rPr>
              <a:t>  Abdominal tenderness or</a:t>
            </a:r>
          </a:p>
          <a:p>
            <a:pPr>
              <a:buClr>
                <a:srgbClr val="FF0000"/>
              </a:buClr>
              <a:buFont typeface="Wingdings" pitchFamily="2" charset="2"/>
              <a:buChar char="v"/>
              <a:defRPr/>
            </a:pPr>
            <a:r>
              <a:rPr lang="en-US" sz="4000" b="1" dirty="0">
                <a:solidFill>
                  <a:schemeClr val="accent6">
                    <a:lumMod val="60000"/>
                    <a:lumOff val="40000"/>
                  </a:schemeClr>
                </a:solidFill>
                <a:latin typeface="Times New Roman" pitchFamily="18" charset="0"/>
                <a:cs typeface="Times New Roman" pitchFamily="18" charset="0"/>
              </a:rPr>
              <a:t>      palpable mass in the upper parts</a:t>
            </a:r>
            <a:endParaRPr lang="en-US" sz="3600" b="1" dirty="0">
              <a:latin typeface="Times New Roman" pitchFamily="18" charset="0"/>
              <a:cs typeface="Times New Roman" pitchFamily="18" charset="0"/>
            </a:endParaRPr>
          </a:p>
        </p:txBody>
      </p:sp>
      <p:sp>
        <p:nvSpPr>
          <p:cNvPr id="18435" name="Title 1">
            <a:extLst>
              <a:ext uri="{FF2B5EF4-FFF2-40B4-BE49-F238E27FC236}">
                <a16:creationId xmlns:a16="http://schemas.microsoft.com/office/drawing/2014/main" id="{6A8C9496-2FB9-86E5-26E4-DFED3D45B5C5}"/>
              </a:ext>
            </a:extLst>
          </p:cNvPr>
          <p:cNvSpPr>
            <a:spLocks noGrp="1"/>
          </p:cNvSpPr>
          <p:nvPr>
            <p:ph type="title" idx="4294967295"/>
          </p:nvPr>
        </p:nvSpPr>
        <p:spPr>
          <a:xfrm>
            <a:off x="1524000" y="0"/>
            <a:ext cx="9144000" cy="1066800"/>
          </a:xfrm>
        </p:spPr>
        <p:txBody>
          <a:bodyPr/>
          <a:lstStyle/>
          <a:p>
            <a:pPr algn="ctr">
              <a:defRPr/>
            </a:pPr>
            <a:r>
              <a:rPr lang="en-US" b="1" dirty="0">
                <a:solidFill>
                  <a:schemeClr val="accent6">
                    <a:lumMod val="60000"/>
                    <a:lumOff val="40000"/>
                  </a:schemeClr>
                </a:solidFill>
                <a:latin typeface="Times New Roman" pitchFamily="18" charset="0"/>
                <a:cs typeface="Times New Roman" pitchFamily="18" charset="0"/>
              </a:rPr>
              <a:t>Acute pancreatitis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bg>
      <p:bgPr>
        <a:gradFill>
          <a:gsLst>
            <a:gs pos="8600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useBgFill="1">
        <p:nvSpPr>
          <p:cNvPr id="3081" name="Rectangle 3080">
            <a:extLst>
              <a:ext uri="{FF2B5EF4-FFF2-40B4-BE49-F238E27FC236}">
                <a16:creationId xmlns:a16="http://schemas.microsoft.com/office/drawing/2014/main" id="{45C76AC0-BB6B-419E-A327-AFA2975008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083" name="Straight Connector 3082">
            <a:extLst>
              <a:ext uri="{FF2B5EF4-FFF2-40B4-BE49-F238E27FC236}">
                <a16:creationId xmlns:a16="http://schemas.microsoft.com/office/drawing/2014/main" id="{B3E0B6A3-E197-43D6-82D5-7455DAB1A74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579647" y="1847088"/>
            <a:ext cx="4158750"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3085" name="Rectangle 3084">
            <a:extLst>
              <a:ext uri="{FF2B5EF4-FFF2-40B4-BE49-F238E27FC236}">
                <a16:creationId xmlns:a16="http://schemas.microsoft.com/office/drawing/2014/main" id="{8B0E4246-09B8-46D7-A0D2-4D264863A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pic>
        <p:nvPicPr>
          <p:cNvPr id="3076" name="Picture 4" descr="Vrste abdominalnog bola - Hirurgija - Moja Medicina">
            <a:extLst>
              <a:ext uri="{FF2B5EF4-FFF2-40B4-BE49-F238E27FC236}">
                <a16:creationId xmlns:a16="http://schemas.microsoft.com/office/drawing/2014/main" id="{CF606757-25E0-3E87-76B7-E465A653A4CA}"/>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0334" y="1003821"/>
            <a:ext cx="6531417" cy="3657593"/>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D0BE40EC-952D-8759-F1F3-EDF4C863C535}"/>
              </a:ext>
            </a:extLst>
          </p:cNvPr>
          <p:cNvSpPr>
            <a:spLocks noGrp="1"/>
          </p:cNvSpPr>
          <p:nvPr>
            <p:ph idx="1"/>
          </p:nvPr>
        </p:nvSpPr>
        <p:spPr>
          <a:xfrm>
            <a:off x="6579647" y="1968870"/>
            <a:ext cx="4158750" cy="3450613"/>
          </a:xfrm>
        </p:spPr>
        <p:txBody>
          <a:bodyPr>
            <a:normAutofit/>
          </a:bodyPr>
          <a:lstStyle/>
          <a:p>
            <a:r>
              <a:rPr lang="en-GB" b="1" dirty="0">
                <a:latin typeface="Times New Roman" panose="02020603050405020304" pitchFamily="18" charset="0"/>
                <a:cs typeface="Times New Roman" panose="02020603050405020304" pitchFamily="18" charset="0"/>
              </a:rPr>
              <a:t>Pain in the epigastrium with lumbar expansion</a:t>
            </a:r>
          </a:p>
          <a:p>
            <a:r>
              <a:rPr lang="en-GB" b="1" dirty="0">
                <a:latin typeface="Times New Roman" panose="02020603050405020304" pitchFamily="18" charset="0"/>
                <a:cs typeface="Times New Roman" panose="02020603050405020304" pitchFamily="18" charset="0"/>
              </a:rPr>
              <a:t>Triple increase of amylase and lipase</a:t>
            </a:r>
          </a:p>
          <a:p>
            <a:r>
              <a:rPr lang="en-GB" b="1" dirty="0">
                <a:latin typeface="Times New Roman" panose="02020603050405020304" pitchFamily="18" charset="0"/>
                <a:cs typeface="Times New Roman" panose="02020603050405020304" pitchFamily="18" charset="0"/>
              </a:rPr>
              <a:t>Findings on "imaging" methods</a:t>
            </a:r>
            <a:endParaRPr lang="en-RS" b="1" dirty="0">
              <a:latin typeface="Times New Roman" panose="02020603050405020304" pitchFamily="18" charset="0"/>
              <a:cs typeface="Times New Roman" panose="02020603050405020304" pitchFamily="18" charset="0"/>
            </a:endParaRPr>
          </a:p>
        </p:txBody>
      </p:sp>
      <p:pic>
        <p:nvPicPr>
          <p:cNvPr id="3087" name="Picture 3086">
            <a:extLst>
              <a:ext uri="{FF2B5EF4-FFF2-40B4-BE49-F238E27FC236}">
                <a16:creationId xmlns:a16="http://schemas.microsoft.com/office/drawing/2014/main" id="{F50C8D8D-B32F-4194-8321-164EC442750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3089" name="Straight Connector 3088">
            <a:extLst>
              <a:ext uri="{FF2B5EF4-FFF2-40B4-BE49-F238E27FC236}">
                <a16:creationId xmlns:a16="http://schemas.microsoft.com/office/drawing/2014/main" id="{5BD24D8B-8573-4260-B700-E860AD6D2A8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910616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2">
            <a:extLst>
              <a:ext uri="{BEBA8EAE-BF5A-486C-A8C5-ECC9F3942E4B}">
                <a14:imgProps xmlns:a14="http://schemas.microsoft.com/office/drawing/2010/main">
                  <a14:imgLayer r:embed="rId3">
                    <a14:imgEffect>
                      <a14:brightnessContrast bright="-84000"/>
                    </a14:imgEffect>
                  </a14:imgLayer>
                </a14:imgProps>
              </a:ext>
            </a:extLst>
          </a:blip>
          <a:tile tx="0" ty="0" sx="100000" sy="100000" flip="none" algn="tl"/>
        </a:blipFill>
        <a:effectLst/>
      </p:bgPr>
    </p:bg>
    <p:spTree>
      <p:nvGrpSpPr>
        <p:cNvPr id="1" name=""/>
        <p:cNvGrpSpPr/>
        <p:nvPr/>
      </p:nvGrpSpPr>
      <p:grpSpPr>
        <a:xfrm>
          <a:off x="0" y="0"/>
          <a:ext cx="0" cy="0"/>
          <a:chOff x="0" y="0"/>
          <a:chExt cx="0" cy="0"/>
        </a:xfrm>
      </p:grpSpPr>
      <p:sp>
        <p:nvSpPr>
          <p:cNvPr id="4135" name="Rectangle 4134">
            <a:extLst>
              <a:ext uri="{FF2B5EF4-FFF2-40B4-BE49-F238E27FC236}">
                <a16:creationId xmlns:a16="http://schemas.microsoft.com/office/drawing/2014/main" id="{0CABCAE3-64FC-4149-819F-2C18128241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4137" name="Picture 4136">
            <a:extLst>
              <a:ext uri="{FF2B5EF4-FFF2-40B4-BE49-F238E27FC236}">
                <a16:creationId xmlns:a16="http://schemas.microsoft.com/office/drawing/2014/main" id="{012FDCFE-9AD2-4D8A-8CBF-B3AA37EBF6D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4139" name="Straight Connector 4138">
            <a:extLst>
              <a:ext uri="{FF2B5EF4-FFF2-40B4-BE49-F238E27FC236}">
                <a16:creationId xmlns:a16="http://schemas.microsoft.com/office/drawing/2014/main" id="{FBD463FC-4CA8-4FF4-85A3-AF9F4B98D21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cxnSp>
        <p:nvCxnSpPr>
          <p:cNvPr id="4141" name="Straight Connector 4140">
            <a:extLst>
              <a:ext uri="{FF2B5EF4-FFF2-40B4-BE49-F238E27FC236}">
                <a16:creationId xmlns:a16="http://schemas.microsoft.com/office/drawing/2014/main" id="{A56012FD-74A8-4C91-B318-435CF2B7192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 useBgFill="1">
        <p:nvSpPr>
          <p:cNvPr id="4143" name="Rectangle 4142">
            <a:extLst>
              <a:ext uri="{FF2B5EF4-FFF2-40B4-BE49-F238E27FC236}">
                <a16:creationId xmlns:a16="http://schemas.microsoft.com/office/drawing/2014/main" id="{C630F413-44CE-4746-9821-9E0107978E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45" name="Rectangle 4144">
            <a:extLst>
              <a:ext uri="{FF2B5EF4-FFF2-40B4-BE49-F238E27FC236}">
                <a16:creationId xmlns:a16="http://schemas.microsoft.com/office/drawing/2014/main" id="{22D671B1-B099-4F9C-B9CC-9D22B4DAF8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838524"/>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cxnSp>
        <p:nvCxnSpPr>
          <p:cNvPr id="4147" name="Straight Connector 4146">
            <a:extLst>
              <a:ext uri="{FF2B5EF4-FFF2-40B4-BE49-F238E27FC236}">
                <a16:creationId xmlns:a16="http://schemas.microsoft.com/office/drawing/2014/main" id="{7552FBEF-FA69-427B-8245-0A518E0513D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555992" y="2146542"/>
            <a:ext cx="3157578"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4149" name="Title 1">
            <a:extLst>
              <a:ext uri="{FF2B5EF4-FFF2-40B4-BE49-F238E27FC236}">
                <a16:creationId xmlns:a16="http://schemas.microsoft.com/office/drawing/2014/main" id="{898488B7-DBD3-40E7-B54B-4DA6C5693EF3}"/>
              </a:ext>
              <a:ext uri="{C183D7F6-B498-43B3-948B-1728B52AA6E4}">
                <adec:decorative xmlns:adec="http://schemas.microsoft.com/office/drawing/2017/decorative" val="1"/>
              </a:ext>
            </a:extLst>
          </p:cNvPr>
          <p:cNvSpPr txBox="1">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51580" y="3122496"/>
            <a:ext cx="3530157" cy="104923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a:lstStyle>
          <a:p>
            <a:endParaRPr lang="en-US" dirty="0"/>
          </a:p>
        </p:txBody>
      </p:sp>
      <p:graphicFrame>
        <p:nvGraphicFramePr>
          <p:cNvPr id="5" name="Text Placeholder 2">
            <a:extLst>
              <a:ext uri="{FF2B5EF4-FFF2-40B4-BE49-F238E27FC236}">
                <a16:creationId xmlns:a16="http://schemas.microsoft.com/office/drawing/2014/main" id="{8C088754-8078-B290-24F5-5C3BE5DD47DB}"/>
              </a:ext>
            </a:extLst>
          </p:cNvPr>
          <p:cNvGraphicFramePr/>
          <p:nvPr>
            <p:extLst>
              <p:ext uri="{D42A27DB-BD31-4B8C-83A1-F6EECF244321}">
                <p14:modId xmlns:p14="http://schemas.microsoft.com/office/powerpoint/2010/main" val="1378138440"/>
              </p:ext>
            </p:extLst>
          </p:nvPr>
        </p:nvGraphicFramePr>
        <p:xfrm>
          <a:off x="6181615" y="1297459"/>
          <a:ext cx="6010082" cy="512803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4104" name="Picture 8" descr="UPALA PANKREASA I deo: kako se sačuvati od bolesti">
            <a:extLst>
              <a:ext uri="{FF2B5EF4-FFF2-40B4-BE49-F238E27FC236}">
                <a16:creationId xmlns:a16="http://schemas.microsoft.com/office/drawing/2014/main" id="{45DF294C-74C1-5582-441C-8160CC6DBADB}"/>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5973" y="1441038"/>
            <a:ext cx="5591278" cy="31433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5742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useBgFill="1">
        <p:nvSpPr>
          <p:cNvPr id="5138" name="Rectangle 5137">
            <a:extLst>
              <a:ext uri="{FF2B5EF4-FFF2-40B4-BE49-F238E27FC236}">
                <a16:creationId xmlns:a16="http://schemas.microsoft.com/office/drawing/2014/main" id="{C630F413-44CE-4746-9821-9E0107978E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40" name="Rectangle 5139">
            <a:extLst>
              <a:ext uri="{FF2B5EF4-FFF2-40B4-BE49-F238E27FC236}">
                <a16:creationId xmlns:a16="http://schemas.microsoft.com/office/drawing/2014/main" id="{22D671B1-B099-4F9C-B9CC-9D22B4DAF8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838524"/>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cxnSp>
        <p:nvCxnSpPr>
          <p:cNvPr id="5152" name="Straight Connector 5141">
            <a:extLst>
              <a:ext uri="{FF2B5EF4-FFF2-40B4-BE49-F238E27FC236}">
                <a16:creationId xmlns:a16="http://schemas.microsoft.com/office/drawing/2014/main" id="{7552FBEF-FA69-427B-8245-0A518E0513D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555992" y="2146542"/>
            <a:ext cx="3157578"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5153" name="Title 1">
            <a:extLst>
              <a:ext uri="{FF2B5EF4-FFF2-40B4-BE49-F238E27FC236}">
                <a16:creationId xmlns:a16="http://schemas.microsoft.com/office/drawing/2014/main" id="{898488B7-DBD3-40E7-B54B-4DA6C5693EF3}"/>
              </a:ext>
              <a:ext uri="{C183D7F6-B498-43B3-948B-1728B52AA6E4}">
                <adec:decorative xmlns:adec="http://schemas.microsoft.com/office/drawing/2017/decorative" val="1"/>
              </a:ext>
            </a:extLst>
          </p:cNvPr>
          <p:cNvSpPr txBox="1">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51580" y="3122496"/>
            <a:ext cx="3530157" cy="104923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a:lstStyle>
          <a:p>
            <a:endParaRPr lang="en-US" dirty="0"/>
          </a:p>
        </p:txBody>
      </p:sp>
      <p:pic>
        <p:nvPicPr>
          <p:cNvPr id="5122" name="Picture 2" descr="originalni rad – urgentna medicina BILIJARNE KOLIKE U HITNOJ POMOĆI Nada  Banjac¹, Davor Đurić² 1Služba hitne medicinske">
            <a:extLst>
              <a:ext uri="{FF2B5EF4-FFF2-40B4-BE49-F238E27FC236}">
                <a16:creationId xmlns:a16="http://schemas.microsoft.com/office/drawing/2014/main" id="{73528486-FCA0-5B3F-9B85-F5A48DBC952E}"/>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60638" y="1139266"/>
            <a:ext cx="6736730" cy="4056024"/>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3AC32B10-E82B-2374-7F8A-35A2F5CC40CB}"/>
              </a:ext>
            </a:extLst>
          </p:cNvPr>
          <p:cNvSpPr>
            <a:spLocks noGrp="1"/>
          </p:cNvSpPr>
          <p:nvPr>
            <p:ph idx="1"/>
          </p:nvPr>
        </p:nvSpPr>
        <p:spPr>
          <a:xfrm>
            <a:off x="7554138" y="2146542"/>
            <a:ext cx="3287719" cy="4838524"/>
          </a:xfrm>
        </p:spPr>
        <p:txBody>
          <a:bodyPr>
            <a:normAutofit lnSpcReduction="10000"/>
          </a:bodyPr>
          <a:lstStyle/>
          <a:p>
            <a:pPr>
              <a:buFont typeface="Courier New" panose="02070309020205020404" pitchFamily="49" charset="0"/>
              <a:buChar char="o"/>
            </a:pPr>
            <a:r>
              <a:rPr lang="en-GB" b="1" dirty="0">
                <a:latin typeface="Times New Roman" panose="02020603050405020304" pitchFamily="18" charset="0"/>
                <a:cs typeface="Times New Roman" panose="02020603050405020304" pitchFamily="18" charset="0"/>
              </a:rPr>
              <a:t>biliary calculi,</a:t>
            </a:r>
          </a:p>
          <a:p>
            <a:pPr>
              <a:buFont typeface="Courier New" panose="02070309020205020404" pitchFamily="49" charset="0"/>
              <a:buChar char="o"/>
            </a:pPr>
            <a:r>
              <a:rPr lang="en-GB" b="1" dirty="0">
                <a:latin typeface="Times New Roman" panose="02020603050405020304" pitchFamily="18" charset="0"/>
                <a:cs typeface="Times New Roman" panose="02020603050405020304" pitchFamily="18" charset="0"/>
              </a:rPr>
              <a:t>alcoholism,</a:t>
            </a:r>
          </a:p>
          <a:p>
            <a:pPr>
              <a:buFont typeface="Courier New" panose="02070309020205020404" pitchFamily="49" charset="0"/>
              <a:buChar char="o"/>
            </a:pPr>
            <a:r>
              <a:rPr lang="en-GB" b="1" dirty="0" err="1">
                <a:latin typeface="Times New Roman" panose="02020603050405020304" pitchFamily="18" charset="0"/>
                <a:cs typeface="Times New Roman" panose="02020603050405020304" pitchFamily="18" charset="0"/>
              </a:rPr>
              <a:t>hyperlipidemia</a:t>
            </a:r>
            <a:r>
              <a:rPr lang="en-GB" b="1" dirty="0">
                <a:latin typeface="Times New Roman" panose="02020603050405020304" pitchFamily="18" charset="0"/>
                <a:cs typeface="Times New Roman" panose="02020603050405020304" pitchFamily="18" charset="0"/>
              </a:rPr>
              <a:t>,</a:t>
            </a:r>
          </a:p>
          <a:p>
            <a:pPr>
              <a:buFont typeface="Courier New" panose="02070309020205020404" pitchFamily="49" charset="0"/>
              <a:buChar char="o"/>
            </a:pPr>
            <a:r>
              <a:rPr lang="en-GB" b="1" dirty="0">
                <a:latin typeface="Times New Roman" panose="02020603050405020304" pitchFamily="18" charset="0"/>
                <a:cs typeface="Times New Roman" panose="02020603050405020304" pitchFamily="18" charset="0"/>
              </a:rPr>
              <a:t>duodenal obstruction,</a:t>
            </a:r>
          </a:p>
          <a:p>
            <a:pPr>
              <a:buFont typeface="Courier New" panose="02070309020205020404" pitchFamily="49" charset="0"/>
              <a:buChar char="o"/>
            </a:pPr>
            <a:r>
              <a:rPr lang="en-GB" b="1" dirty="0">
                <a:latin typeface="Times New Roman" panose="02020603050405020304" pitchFamily="18" charset="0"/>
                <a:cs typeface="Times New Roman" panose="02020603050405020304" pitchFamily="18" charset="0"/>
              </a:rPr>
              <a:t>trauma,</a:t>
            </a:r>
          </a:p>
          <a:p>
            <a:pPr>
              <a:buFont typeface="Courier New" panose="02070309020205020404" pitchFamily="49" charset="0"/>
              <a:buChar char="o"/>
            </a:pPr>
            <a:r>
              <a:rPr lang="en-GB" b="1" dirty="0">
                <a:latin typeface="Times New Roman" panose="02020603050405020304" pitchFamily="18" charset="0"/>
                <a:cs typeface="Times New Roman" panose="02020603050405020304" pitchFamily="18" charset="0"/>
              </a:rPr>
              <a:t>hyperthyroidism,</a:t>
            </a:r>
          </a:p>
          <a:p>
            <a:pPr>
              <a:buFont typeface="Courier New" panose="02070309020205020404" pitchFamily="49" charset="0"/>
              <a:buChar char="o"/>
            </a:pPr>
            <a:r>
              <a:rPr lang="en-GB" b="1" dirty="0">
                <a:latin typeface="Times New Roman" panose="02020603050405020304" pitchFamily="18" charset="0"/>
                <a:cs typeface="Times New Roman" panose="02020603050405020304" pitchFamily="18" charset="0"/>
              </a:rPr>
              <a:t>medications,</a:t>
            </a:r>
          </a:p>
          <a:p>
            <a:pPr>
              <a:buFont typeface="Courier New" panose="02070309020205020404" pitchFamily="49" charset="0"/>
              <a:buChar char="o"/>
            </a:pPr>
            <a:r>
              <a:rPr lang="en-GB" b="1" dirty="0">
                <a:latin typeface="Times New Roman" panose="02020603050405020304" pitchFamily="18" charset="0"/>
                <a:cs typeface="Times New Roman" panose="02020603050405020304" pitchFamily="18" charset="0"/>
              </a:rPr>
              <a:t>viruses,</a:t>
            </a:r>
          </a:p>
          <a:p>
            <a:pPr>
              <a:buFont typeface="Courier New" panose="02070309020205020404" pitchFamily="49" charset="0"/>
              <a:buChar char="o"/>
            </a:pPr>
            <a:r>
              <a:rPr lang="en-GB" b="1" dirty="0">
                <a:latin typeface="Times New Roman" panose="02020603050405020304" pitchFamily="18" charset="0"/>
                <a:cs typeface="Times New Roman" panose="02020603050405020304" pitchFamily="18" charset="0"/>
              </a:rPr>
              <a:t>genetics,</a:t>
            </a:r>
          </a:p>
          <a:p>
            <a:pPr>
              <a:buFont typeface="Courier New" panose="02070309020205020404" pitchFamily="49" charset="0"/>
              <a:buChar char="o"/>
            </a:pPr>
            <a:r>
              <a:rPr lang="en-GB" b="1" dirty="0">
                <a:latin typeface="Times New Roman" panose="02020603050405020304" pitchFamily="18" charset="0"/>
                <a:cs typeface="Times New Roman" panose="02020603050405020304" pitchFamily="18" charset="0"/>
              </a:rPr>
              <a:t>idiopathic</a:t>
            </a:r>
            <a:endParaRPr lang="en-RS" b="1" dirty="0">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E2D71514-6C72-D994-4E60-63D200D4C24E}"/>
              </a:ext>
            </a:extLst>
          </p:cNvPr>
          <p:cNvSpPr txBox="1"/>
          <p:nvPr/>
        </p:nvSpPr>
        <p:spPr>
          <a:xfrm>
            <a:off x="7832754" y="655795"/>
            <a:ext cx="2604053" cy="707886"/>
          </a:xfrm>
          <a:prstGeom prst="rect">
            <a:avLst/>
          </a:prstGeom>
          <a:noFill/>
        </p:spPr>
        <p:txBody>
          <a:bodyPr wrap="square">
            <a:spAutoFit/>
          </a:bodyPr>
          <a:lstStyle/>
          <a:p>
            <a:r>
              <a:rPr lang="en-GB" sz="4000" dirty="0" err="1">
                <a:latin typeface="Times New Roman" panose="02020603050405020304" pitchFamily="18" charset="0"/>
                <a:cs typeface="Times New Roman" panose="02020603050405020304" pitchFamily="18" charset="0"/>
              </a:rPr>
              <a:t>Etiology</a:t>
            </a:r>
            <a:endParaRPr lang="en-GB" sz="4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11909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dissolve">
                                      <p:cBhvr>
                                        <p:cTn id="7"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AC32B10-E82B-2374-7F8A-35A2F5CC40CB}"/>
              </a:ext>
            </a:extLst>
          </p:cNvPr>
          <p:cNvSpPr>
            <a:spLocks noGrp="1"/>
          </p:cNvSpPr>
          <p:nvPr>
            <p:ph idx="1"/>
          </p:nvPr>
        </p:nvSpPr>
        <p:spPr/>
        <p:txBody>
          <a:bodyPr>
            <a:normAutofit/>
          </a:bodyPr>
          <a:lstStyle/>
          <a:p>
            <a:r>
              <a:rPr lang="en-GB" sz="2800" b="1" dirty="0">
                <a:latin typeface="Times New Roman" panose="02020603050405020304" pitchFamily="18" charset="0"/>
                <a:cs typeface="Times New Roman" panose="02020603050405020304" pitchFamily="18" charset="0"/>
              </a:rPr>
              <a:t>In most patients, the disease has a mild course, with moderate fluid resuscitation, management of pain and nausea, and early oral feeding resulting in rapid clinical improvement.</a:t>
            </a:r>
            <a:endParaRPr lang="en-RS"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38757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57A291B-10C3-E066-17EE-9D9D349B94FA}"/>
              </a:ext>
            </a:extLst>
          </p:cNvPr>
          <p:cNvSpPr>
            <a:spLocks noGrp="1"/>
          </p:cNvSpPr>
          <p:nvPr>
            <p:ph idx="1"/>
          </p:nvPr>
        </p:nvSpPr>
        <p:spPr/>
        <p:txBody>
          <a:bodyPr>
            <a:normAutofit/>
          </a:bodyPr>
          <a:lstStyle/>
          <a:p>
            <a:r>
              <a:rPr lang="en-GB" sz="3200" dirty="0">
                <a:latin typeface="Times New Roman" panose="02020603050405020304" pitchFamily="18" charset="0"/>
                <a:cs typeface="Times New Roman" panose="02020603050405020304" pitchFamily="18" charset="0"/>
              </a:rPr>
              <a:t>The severe form, which includes about 20-30% of patients, is a life-threatening disease with an in-hospital mortality rate of about 15%.</a:t>
            </a:r>
            <a:endParaRPr lang="en-RS"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261708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useBgFill="1">
        <p:nvSpPr>
          <p:cNvPr id="14343" name="Rectangle 14342">
            <a:extLst>
              <a:ext uri="{FF2B5EF4-FFF2-40B4-BE49-F238E27FC236}">
                <a16:creationId xmlns:a16="http://schemas.microsoft.com/office/drawing/2014/main" id="{35C3D674-3D59-4E93-80CA-0C0A9095E8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345" name="Straight Connector 14344">
            <a:extLst>
              <a:ext uri="{FF2B5EF4-FFF2-40B4-BE49-F238E27FC236}">
                <a16:creationId xmlns:a16="http://schemas.microsoft.com/office/drawing/2014/main" id="{C884B8F8-FDC9-498B-9960-5D7260AFCB0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417737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14347" name="Rectangle 14346">
            <a:extLst>
              <a:ext uri="{FF2B5EF4-FFF2-40B4-BE49-F238E27FC236}">
                <a16:creationId xmlns:a16="http://schemas.microsoft.com/office/drawing/2014/main" id="{EF2A81E1-BCBE-426B-8C09-33274E6940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3" name="Content Placeholder 2">
            <a:extLst>
              <a:ext uri="{FF2B5EF4-FFF2-40B4-BE49-F238E27FC236}">
                <a16:creationId xmlns:a16="http://schemas.microsoft.com/office/drawing/2014/main" id="{43406684-3E12-2D7C-FD49-49B69E95BBDE}"/>
              </a:ext>
            </a:extLst>
          </p:cNvPr>
          <p:cNvSpPr>
            <a:spLocks noGrp="1"/>
          </p:cNvSpPr>
          <p:nvPr>
            <p:ph idx="1"/>
          </p:nvPr>
        </p:nvSpPr>
        <p:spPr>
          <a:xfrm>
            <a:off x="432486" y="2015732"/>
            <a:ext cx="5191307" cy="3450613"/>
          </a:xfrm>
        </p:spPr>
        <p:txBody>
          <a:bodyPr>
            <a:normAutofit/>
          </a:bodyPr>
          <a:lstStyle/>
          <a:p>
            <a:r>
              <a:rPr lang="en-GB" b="1" dirty="0">
                <a:latin typeface="Times New Roman" panose="02020603050405020304" pitchFamily="18" charset="0"/>
                <a:cs typeface="Times New Roman" panose="02020603050405020304" pitchFamily="18" charset="0"/>
              </a:rPr>
              <a:t>Infection of pancreatic and peripancreatic necrosis occurs in about 20-40% of patients with severe acute pancreatitis and is associated with worsening organ dysfunction.</a:t>
            </a:r>
            <a:endParaRPr lang="en-RS" b="1" dirty="0">
              <a:latin typeface="Times New Roman" panose="02020603050405020304" pitchFamily="18" charset="0"/>
              <a:cs typeface="Times New Roman" panose="02020603050405020304" pitchFamily="18" charset="0"/>
            </a:endParaRPr>
          </a:p>
        </p:txBody>
      </p:sp>
      <p:pic>
        <p:nvPicPr>
          <p:cNvPr id="14338" name="Picture 2" descr="Celková nekróza pankreasu. Ako prebieha hemoragická nekróza pankreasu?">
            <a:extLst>
              <a:ext uri="{FF2B5EF4-FFF2-40B4-BE49-F238E27FC236}">
                <a16:creationId xmlns:a16="http://schemas.microsoft.com/office/drawing/2014/main" id="{E922B5DF-35CD-D46A-B95D-DD57823DC825}"/>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094411" y="1716309"/>
            <a:ext cx="4960442" cy="2839310"/>
          </a:xfrm>
          <a:prstGeom prst="rect">
            <a:avLst/>
          </a:prstGeom>
          <a:noFill/>
          <a:extLst>
            <a:ext uri="{909E8E84-426E-40DD-AFC4-6F175D3DCCD1}">
              <a14:hiddenFill xmlns:a14="http://schemas.microsoft.com/office/drawing/2010/main">
                <a:solidFill>
                  <a:srgbClr val="FFFFFF"/>
                </a:solidFill>
              </a14:hiddenFill>
            </a:ext>
          </a:extLst>
        </p:spPr>
      </p:pic>
      <p:pic>
        <p:nvPicPr>
          <p:cNvPr id="14349" name="Picture 14348">
            <a:extLst>
              <a:ext uri="{FF2B5EF4-FFF2-40B4-BE49-F238E27FC236}">
                <a16:creationId xmlns:a16="http://schemas.microsoft.com/office/drawing/2014/main" id="{39D1DDD4-5BB3-45BA-B9B3-06B62299AD7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4351" name="Straight Connector 14350">
            <a:extLst>
              <a:ext uri="{FF2B5EF4-FFF2-40B4-BE49-F238E27FC236}">
                <a16:creationId xmlns:a16="http://schemas.microsoft.com/office/drawing/2014/main" id="{A24DAE64-2302-42EA-8239-F2F0775CA5A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84034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dissolve">
                                      <p:cBhvr>
                                        <p:cTn id="7" dur="5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id="{52AF3217-24E9-DA23-2540-EDA146A4F6B6}"/>
              </a:ext>
            </a:extLst>
          </p:cNvPr>
          <p:cNvGraphicFramePr/>
          <p:nvPr>
            <p:extLst>
              <p:ext uri="{D42A27DB-BD31-4B8C-83A1-F6EECF244321}">
                <p14:modId xmlns:p14="http://schemas.microsoft.com/office/powerpoint/2010/main" val="3764794206"/>
              </p:ext>
            </p:extLst>
          </p:nvPr>
        </p:nvGraphicFramePr>
        <p:xfrm>
          <a:off x="0" y="593125"/>
          <a:ext cx="11840727" cy="61413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pic>
        <p:nvPicPr>
          <p:cNvPr id="2050" name="Picture 2" descr="Pankreatitis (upala gušterače) – uzroci i lečenje - Mediflora">
            <a:extLst>
              <a:ext uri="{FF2B5EF4-FFF2-40B4-BE49-F238E27FC236}">
                <a16:creationId xmlns:a16="http://schemas.microsoft.com/office/drawing/2014/main" id="{95A6FC32-8380-E173-0D33-C649154E284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279" r="8834"/>
          <a:stretch/>
        </p:blipFill>
        <p:spPr bwMode="auto">
          <a:xfrm>
            <a:off x="0" y="10"/>
            <a:ext cx="12191675" cy="6857990"/>
          </a:xfrm>
          <a:prstGeom prst="rect">
            <a:avLst/>
          </a:prstGeom>
          <a:noFill/>
          <a:extLst>
            <a:ext uri="{909E8E84-426E-40DD-AFC4-6F175D3DCCD1}">
              <a14:hiddenFill xmlns:a14="http://schemas.microsoft.com/office/drawing/2010/main">
                <a:solidFill>
                  <a:srgbClr val="FFFFFF"/>
                </a:solidFill>
              </a14:hiddenFill>
            </a:ext>
          </a:extLst>
        </p:spPr>
      </p:pic>
      <p:sp>
        <p:nvSpPr>
          <p:cNvPr id="2055" name="Rectangle 2054">
            <a:extLst>
              <a:ext uri="{FF2B5EF4-FFF2-40B4-BE49-F238E27FC236}">
                <a16:creationId xmlns:a16="http://schemas.microsoft.com/office/drawing/2014/main" id="{95633E59-CFCD-4CB3-AB4B-F13B8BA438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96785" y="4907589"/>
            <a:ext cx="8295215" cy="1452929"/>
          </a:xfrm>
          <a:prstGeom prst="rect">
            <a:avLst/>
          </a:prstGeom>
          <a:solidFill>
            <a:srgbClr val="000001">
              <a:alpha val="75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52AD9790-B070-6D9F-748E-FCFDD1B7A17B}"/>
              </a:ext>
            </a:extLst>
          </p:cNvPr>
          <p:cNvSpPr>
            <a:spLocks noGrp="1" noChangeArrowheads="1"/>
          </p:cNvSpPr>
          <p:nvPr>
            <p:ph type="title"/>
          </p:nvPr>
        </p:nvSpPr>
        <p:spPr>
          <a:xfrm>
            <a:off x="4060512" y="5241371"/>
            <a:ext cx="6835556" cy="954556"/>
          </a:xfrm>
        </p:spPr>
        <p:txBody>
          <a:bodyPr anchor="t">
            <a:normAutofit/>
          </a:bodyPr>
          <a:lstStyle/>
          <a:p>
            <a:pPr algn="ctr" eaLnBrk="1" hangingPunct="1">
              <a:defRPr/>
            </a:pPr>
            <a:r>
              <a:rPr lang="en-US" altLang="sr-Latn-RS" dirty="0">
                <a:solidFill>
                  <a:srgbClr val="FFFFFE"/>
                </a:solidFill>
              </a:rPr>
              <a:t>Pancreas</a:t>
            </a:r>
          </a:p>
        </p:txBody>
      </p:sp>
      <p:cxnSp>
        <p:nvCxnSpPr>
          <p:cNvPr id="2057" name="Straight Connector 2056">
            <a:extLst>
              <a:ext uri="{FF2B5EF4-FFF2-40B4-BE49-F238E27FC236}">
                <a16:creationId xmlns:a16="http://schemas.microsoft.com/office/drawing/2014/main" id="{7FFB1710-F59A-4B72-91E4-53C2300B705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065509" y="5075836"/>
            <a:ext cx="6832499" cy="0"/>
          </a:xfrm>
          <a:prstGeom prst="line">
            <a:avLst/>
          </a:prstGeom>
          <a:ln w="31750">
            <a:solidFill>
              <a:srgbClr val="DF4B3C"/>
            </a:solidFill>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773945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7E9452D-325D-D119-DC38-0BFDBB17113B}"/>
              </a:ext>
            </a:extLst>
          </p:cNvPr>
          <p:cNvSpPr/>
          <p:nvPr/>
        </p:nvSpPr>
        <p:spPr>
          <a:xfrm>
            <a:off x="2628900" y="1351508"/>
            <a:ext cx="6934200" cy="3785652"/>
          </a:xfrm>
          <a:prstGeom prst="rect">
            <a:avLst/>
          </a:prstGeom>
        </p:spPr>
        <p:txBody>
          <a:bodyPr>
            <a:spAutoFit/>
          </a:bodyPr>
          <a:lstStyle/>
          <a:p>
            <a:pPr>
              <a:defRPr/>
            </a:pPr>
            <a:r>
              <a:rPr lang="en-US" sz="2400" dirty="0">
                <a:latin typeface="Times New Roman" panose="02020603050405020304" pitchFamily="18" charset="0"/>
                <a:cs typeface="Times New Roman" panose="02020603050405020304" pitchFamily="18" charset="0"/>
              </a:rPr>
              <a:t>Terminology for fluid accumulation related to acute pancreatitis:</a:t>
            </a:r>
          </a:p>
          <a:p>
            <a:pPr>
              <a:defRPr/>
            </a:pPr>
            <a:endParaRPr lang="en-US" sz="2400" dirty="0">
              <a:latin typeface="Times New Roman" panose="02020603050405020304" pitchFamily="18" charset="0"/>
              <a:cs typeface="Times New Roman" panose="02020603050405020304" pitchFamily="18" charset="0"/>
            </a:endParaRPr>
          </a:p>
          <a:p>
            <a:pPr>
              <a:defRPr/>
            </a:pPr>
            <a:r>
              <a:rPr lang="en-US" sz="2400" dirty="0">
                <a:latin typeface="Times New Roman" panose="02020603050405020304" pitchFamily="18" charset="0"/>
                <a:cs typeface="Times New Roman" panose="02020603050405020304" pitchFamily="18" charset="0"/>
              </a:rPr>
              <a:t>fluid collections associated with interstitial edematous pancreatitis</a:t>
            </a:r>
          </a:p>
          <a:p>
            <a:pPr>
              <a:defRPr/>
            </a:pPr>
            <a:r>
              <a:rPr lang="en-US" sz="2400" dirty="0">
                <a:latin typeface="Times New Roman" panose="02020603050405020304" pitchFamily="18" charset="0"/>
                <a:cs typeface="Times New Roman" panose="02020603050405020304" pitchFamily="18" charset="0"/>
              </a:rPr>
              <a:t>acute peripancreatic fluid collections (APFC): in the first 4 weeks: unencapsulated peripancreatic fluid collections</a:t>
            </a:r>
          </a:p>
          <a:p>
            <a:pPr>
              <a:defRPr/>
            </a:pPr>
            <a:r>
              <a:rPr lang="en-US" sz="2400" dirty="0">
                <a:latin typeface="Times New Roman" panose="02020603050405020304" pitchFamily="18" charset="0"/>
                <a:cs typeface="Times New Roman" panose="02020603050405020304" pitchFamily="18" charset="0"/>
              </a:rPr>
              <a:t>pseudocysts: develop after 4 weeks; encapsulated peripancreatic or distant fluid collections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8EC3D9-BD68-7898-F98D-6D36F913E812}"/>
              </a:ext>
            </a:extLst>
          </p:cNvPr>
          <p:cNvSpPr>
            <a:spLocks noGrp="1"/>
          </p:cNvSpPr>
          <p:nvPr>
            <p:ph type="title"/>
          </p:nvPr>
        </p:nvSpPr>
        <p:spPr>
          <a:xfrm>
            <a:off x="907882" y="0"/>
            <a:ext cx="9603275" cy="1049235"/>
          </a:xfrm>
        </p:spPr>
        <p:txBody>
          <a:bodyPr>
            <a:normAutofit fontScale="90000"/>
          </a:bodyPr>
          <a:lstStyle/>
          <a:p>
            <a:pPr algn="ctr"/>
            <a:r>
              <a:rPr lang="en-US" sz="4400" dirty="0">
                <a:latin typeface="Times New Roman" panose="02020603050405020304" pitchFamily="18" charset="0"/>
                <a:cs typeface="Times New Roman" panose="02020603050405020304" pitchFamily="18" charset="0"/>
              </a:rPr>
              <a:t>fluid collections associated with necrotizing pancreatitis</a:t>
            </a:r>
            <a:br>
              <a:rPr lang="en-US" sz="4400" dirty="0">
                <a:latin typeface="Times New Roman" panose="02020603050405020304" pitchFamily="18" charset="0"/>
                <a:cs typeface="Times New Roman" panose="02020603050405020304" pitchFamily="18" charset="0"/>
              </a:rPr>
            </a:br>
            <a:endParaRPr lang="en-RS" dirty="0"/>
          </a:p>
        </p:txBody>
      </p:sp>
      <p:graphicFrame>
        <p:nvGraphicFramePr>
          <p:cNvPr id="4" name="Content Placeholder 3">
            <a:extLst>
              <a:ext uri="{FF2B5EF4-FFF2-40B4-BE49-F238E27FC236}">
                <a16:creationId xmlns:a16="http://schemas.microsoft.com/office/drawing/2014/main" id="{1601E016-D17A-0814-3A89-023E9D57ECB0}"/>
              </a:ext>
            </a:extLst>
          </p:cNvPr>
          <p:cNvGraphicFramePr>
            <a:graphicFrameLocks noGrp="1"/>
          </p:cNvGraphicFramePr>
          <p:nvPr>
            <p:ph idx="1"/>
            <p:extLst>
              <p:ext uri="{D42A27DB-BD31-4B8C-83A1-F6EECF244321}">
                <p14:modId xmlns:p14="http://schemas.microsoft.com/office/powerpoint/2010/main" val="3763800283"/>
              </p:ext>
            </p:extLst>
          </p:nvPr>
        </p:nvGraphicFramePr>
        <p:xfrm>
          <a:off x="86497" y="2015732"/>
          <a:ext cx="12105503" cy="34506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43386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bg2">
                <a:tint val="94000"/>
                <a:satMod val="80000"/>
                <a:lumMod val="0"/>
                <a:lumOff val="100000"/>
              </a:schemeClr>
            </a:gs>
            <a:gs pos="100000">
              <a:schemeClr val="bg2">
                <a:shade val="80000"/>
              </a:schemeClr>
            </a:gs>
          </a:gsLst>
          <a:path path="circle">
            <a:fillToRect l="50000" t="50000" r="50000" b="50000"/>
          </a:path>
        </a:gradFill>
        <a:effectLst/>
      </p:bgPr>
    </p:bg>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5A469822-9578-433D-6CA7-45310D5ED788}"/>
              </a:ext>
            </a:extLst>
          </p:cNvPr>
          <p:cNvGraphicFramePr>
            <a:graphicFrameLocks noGrp="1"/>
          </p:cNvGraphicFramePr>
          <p:nvPr>
            <p:ph idx="1"/>
            <p:extLst>
              <p:ext uri="{D42A27DB-BD31-4B8C-83A1-F6EECF244321}">
                <p14:modId xmlns:p14="http://schemas.microsoft.com/office/powerpoint/2010/main" val="2287940518"/>
              </p:ext>
            </p:extLst>
          </p:nvPr>
        </p:nvGraphicFramePr>
        <p:xfrm>
          <a:off x="0" y="0"/>
          <a:ext cx="12191999"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08587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5" name="Content Placeholder 4">
            <a:extLst>
              <a:ext uri="{FF2B5EF4-FFF2-40B4-BE49-F238E27FC236}">
                <a16:creationId xmlns:a16="http://schemas.microsoft.com/office/drawing/2014/main" id="{6532CE8C-5FD4-E1FB-34E7-7746459F98A8}"/>
              </a:ext>
            </a:extLst>
          </p:cNvPr>
          <p:cNvGraphicFramePr>
            <a:graphicFrameLocks noGrp="1"/>
          </p:cNvGraphicFramePr>
          <p:nvPr>
            <p:ph idx="1"/>
            <p:extLst>
              <p:ext uri="{D42A27DB-BD31-4B8C-83A1-F6EECF244321}">
                <p14:modId xmlns:p14="http://schemas.microsoft.com/office/powerpoint/2010/main" val="1822321098"/>
              </p:ext>
            </p:extLst>
          </p:nvPr>
        </p:nvGraphicFramePr>
        <p:xfrm>
          <a:off x="0" y="0"/>
          <a:ext cx="12191999" cy="611659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17818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22816F29-FBD3-8F85-4946-FFFC515A3B51}"/>
              </a:ext>
            </a:extLst>
          </p:cNvPr>
          <p:cNvGraphicFramePr>
            <a:graphicFrameLocks noGrp="1"/>
          </p:cNvGraphicFramePr>
          <p:nvPr>
            <p:ph idx="1"/>
            <p:extLst>
              <p:ext uri="{D42A27DB-BD31-4B8C-83A1-F6EECF244321}">
                <p14:modId xmlns:p14="http://schemas.microsoft.com/office/powerpoint/2010/main" val="3546144207"/>
              </p:ext>
            </p:extLst>
          </p:nvPr>
        </p:nvGraphicFramePr>
        <p:xfrm>
          <a:off x="0" y="0"/>
          <a:ext cx="12191999" cy="61289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5182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8CF866E-65C2-95B9-0650-2CF7A0596B85}"/>
              </a:ext>
            </a:extLst>
          </p:cNvPr>
          <p:cNvSpPr>
            <a:spLocks noGrp="1"/>
          </p:cNvSpPr>
          <p:nvPr>
            <p:ph idx="1"/>
          </p:nvPr>
        </p:nvSpPr>
        <p:spPr>
          <a:xfrm>
            <a:off x="148282" y="119270"/>
            <a:ext cx="10749356" cy="5615607"/>
          </a:xfrm>
        </p:spPr>
        <p:txBody>
          <a:bodyPr>
            <a:noAutofit/>
          </a:bodyPr>
          <a:lstStyle/>
          <a:p>
            <a:endParaRPr lang="en-GB" sz="1800" b="0" i="0" dirty="0">
              <a:solidFill>
                <a:srgbClr val="212121"/>
              </a:solidFill>
              <a:effectLst/>
              <a:latin typeface="Cambria" panose="02040503050406030204" pitchFamily="18" charset="0"/>
            </a:endParaRPr>
          </a:p>
          <a:p>
            <a:endParaRPr lang="en-GB" sz="1800" dirty="0">
              <a:solidFill>
                <a:srgbClr val="212121"/>
              </a:solidFill>
              <a:latin typeface="Cambria" panose="02040503050406030204" pitchFamily="18" charset="0"/>
            </a:endParaRPr>
          </a:p>
          <a:p>
            <a:endParaRPr lang="en-GB" sz="1800" b="0" i="0" dirty="0">
              <a:solidFill>
                <a:srgbClr val="212121"/>
              </a:solidFill>
              <a:effectLst/>
              <a:latin typeface="Cambria" panose="02040503050406030204" pitchFamily="18" charset="0"/>
            </a:endParaRPr>
          </a:p>
          <a:p>
            <a:endParaRPr lang="en-GB" sz="1800" dirty="0">
              <a:solidFill>
                <a:srgbClr val="212121"/>
              </a:solidFill>
              <a:latin typeface="Cambria" panose="02040503050406030204" pitchFamily="18" charset="0"/>
            </a:endParaRPr>
          </a:p>
          <a:p>
            <a:r>
              <a:rPr lang="en-GB" b="1" i="0" dirty="0" err="1">
                <a:solidFill>
                  <a:srgbClr val="212121"/>
                </a:solidFill>
                <a:effectLst/>
                <a:latin typeface="Times New Roman" panose="02020603050405020304" pitchFamily="18" charset="0"/>
                <a:cs typeface="Times New Roman" panose="02020603050405020304" pitchFamily="18" charset="0"/>
              </a:rPr>
              <a:t>Ranson</a:t>
            </a:r>
            <a:r>
              <a:rPr lang="en-GB" b="1" i="0" dirty="0">
                <a:solidFill>
                  <a:srgbClr val="212121"/>
                </a:solidFill>
                <a:effectLst/>
                <a:latin typeface="Times New Roman" panose="02020603050405020304" pitchFamily="18" charset="0"/>
                <a:cs typeface="Times New Roman" panose="02020603050405020304" pitchFamily="18" charset="0"/>
              </a:rPr>
              <a:t> criteria (1974),</a:t>
            </a:r>
          </a:p>
          <a:p>
            <a:r>
              <a:rPr lang="en-GB" b="1" i="0" dirty="0">
                <a:solidFill>
                  <a:srgbClr val="212121"/>
                </a:solidFill>
                <a:effectLst/>
                <a:latin typeface="Times New Roman" panose="02020603050405020304" pitchFamily="18" charset="0"/>
                <a:cs typeface="Times New Roman" panose="02020603050405020304" pitchFamily="18" charset="0"/>
              </a:rPr>
              <a:t>Glasgow-Imrie score (1978),</a:t>
            </a:r>
          </a:p>
          <a:p>
            <a:r>
              <a:rPr lang="en-GB" b="1" i="0" dirty="0">
                <a:solidFill>
                  <a:srgbClr val="212121"/>
                </a:solidFill>
                <a:effectLst/>
                <a:latin typeface="Times New Roman" panose="02020603050405020304" pitchFamily="18" charset="0"/>
                <a:cs typeface="Times New Roman" panose="02020603050405020304" pitchFamily="18" charset="0"/>
              </a:rPr>
              <a:t>Acute Physiology and Chronic Health Evaluation II (APACHE II),</a:t>
            </a:r>
          </a:p>
          <a:p>
            <a:r>
              <a:rPr lang="en-GB" b="1" i="0" dirty="0">
                <a:solidFill>
                  <a:srgbClr val="212121"/>
                </a:solidFill>
                <a:effectLst/>
                <a:latin typeface="Times New Roman" panose="02020603050405020304" pitchFamily="18" charset="0"/>
                <a:cs typeface="Times New Roman" panose="02020603050405020304" pitchFamily="18" charset="0"/>
              </a:rPr>
              <a:t>Simplified Acute Physiology Score (SAPS II) (1984),</a:t>
            </a:r>
          </a:p>
          <a:p>
            <a:r>
              <a:rPr lang="en-GB" b="1" i="0" dirty="0">
                <a:solidFill>
                  <a:srgbClr val="212121"/>
                </a:solidFill>
                <a:effectLst/>
                <a:latin typeface="Times New Roman" panose="02020603050405020304" pitchFamily="18" charset="0"/>
                <a:cs typeface="Times New Roman" panose="02020603050405020304" pitchFamily="18" charset="0"/>
              </a:rPr>
              <a:t>Sequential Organ Failure Assessment (SOFA),</a:t>
            </a:r>
          </a:p>
          <a:p>
            <a:r>
              <a:rPr lang="en-GB" b="1" i="0" dirty="0">
                <a:solidFill>
                  <a:srgbClr val="212121"/>
                </a:solidFill>
                <a:effectLst/>
                <a:latin typeface="Times New Roman" panose="02020603050405020304" pitchFamily="18" charset="0"/>
                <a:cs typeface="Times New Roman" panose="02020603050405020304" pitchFamily="18" charset="0"/>
              </a:rPr>
              <a:t>CT severity index (CTSI),</a:t>
            </a:r>
          </a:p>
          <a:p>
            <a:r>
              <a:rPr lang="en-GB" b="1" i="0" dirty="0">
                <a:solidFill>
                  <a:srgbClr val="212121"/>
                </a:solidFill>
                <a:effectLst/>
                <a:latin typeface="Times New Roman" panose="02020603050405020304" pitchFamily="18" charset="0"/>
                <a:cs typeface="Times New Roman" panose="02020603050405020304" pitchFamily="18" charset="0"/>
              </a:rPr>
              <a:t>Bedside Index of Severity in Acute Pancreatitis (BISAP) score (2008),</a:t>
            </a:r>
          </a:p>
          <a:p>
            <a:r>
              <a:rPr lang="en-GB" b="1" i="0" dirty="0">
                <a:solidFill>
                  <a:srgbClr val="212121"/>
                </a:solidFill>
                <a:effectLst/>
                <a:latin typeface="Times New Roman" panose="02020603050405020304" pitchFamily="18" charset="0"/>
                <a:cs typeface="Times New Roman" panose="02020603050405020304" pitchFamily="18" charset="0"/>
              </a:rPr>
              <a:t>Japanese Severity Score</a:t>
            </a:r>
            <a:endParaRPr lang="en-RS" sz="1800" dirty="0"/>
          </a:p>
        </p:txBody>
      </p:sp>
    </p:spTree>
    <p:extLst>
      <p:ext uri="{BB962C8B-B14F-4D97-AF65-F5344CB8AC3E}">
        <p14:creationId xmlns:p14="http://schemas.microsoft.com/office/powerpoint/2010/main" val="38545494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useBgFill="1">
        <p:nvSpPr>
          <p:cNvPr id="6188" name="Rectangle 6187">
            <a:extLst>
              <a:ext uri="{FF2B5EF4-FFF2-40B4-BE49-F238E27FC236}">
                <a16:creationId xmlns:a16="http://schemas.microsoft.com/office/drawing/2014/main" id="{C630F413-44CE-4746-9821-9E0107978E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90" name="Rectangle 6189">
            <a:extLst>
              <a:ext uri="{FF2B5EF4-FFF2-40B4-BE49-F238E27FC236}">
                <a16:creationId xmlns:a16="http://schemas.microsoft.com/office/drawing/2014/main" id="{22D671B1-B099-4F9C-B9CC-9D22B4DAF8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838524"/>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cxnSp>
        <p:nvCxnSpPr>
          <p:cNvPr id="6192" name="Straight Connector 6191">
            <a:extLst>
              <a:ext uri="{FF2B5EF4-FFF2-40B4-BE49-F238E27FC236}">
                <a16:creationId xmlns:a16="http://schemas.microsoft.com/office/drawing/2014/main" id="{7552FBEF-FA69-427B-8245-0A518E0513D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555992" y="2146542"/>
            <a:ext cx="3157578"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6194" name="Title 1">
            <a:extLst>
              <a:ext uri="{FF2B5EF4-FFF2-40B4-BE49-F238E27FC236}">
                <a16:creationId xmlns:a16="http://schemas.microsoft.com/office/drawing/2014/main" id="{898488B7-DBD3-40E7-B54B-4DA6C5693EF3}"/>
              </a:ext>
              <a:ext uri="{C183D7F6-B498-43B3-948B-1728B52AA6E4}">
                <adec:decorative xmlns:adec="http://schemas.microsoft.com/office/drawing/2017/decorative" val="1"/>
              </a:ext>
            </a:extLst>
          </p:cNvPr>
          <p:cNvSpPr txBox="1">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51580" y="3122496"/>
            <a:ext cx="3530157" cy="104923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a:lstStyle>
          <a:p>
            <a:endParaRPr lang="en-US" dirty="0"/>
          </a:p>
        </p:txBody>
      </p:sp>
      <p:pic>
        <p:nvPicPr>
          <p:cNvPr id="5" name="Picture 2" descr="Pankreatitis (upala gušterače) – uzroci, simptomi i liječenje | Kreni  zdravo!">
            <a:extLst>
              <a:ext uri="{FF2B5EF4-FFF2-40B4-BE49-F238E27FC236}">
                <a16:creationId xmlns:a16="http://schemas.microsoft.com/office/drawing/2014/main" id="{B43D1ED3-2177-6061-C1B0-AD0ACE2C931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16693"/>
          <a:stretch/>
        </p:blipFill>
        <p:spPr bwMode="auto">
          <a:xfrm>
            <a:off x="-1" y="-1"/>
            <a:ext cx="7448707" cy="5968301"/>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B73C35E1-D0C9-577E-1D1E-6AD7F823F50E}"/>
              </a:ext>
            </a:extLst>
          </p:cNvPr>
          <p:cNvSpPr>
            <a:spLocks noGrp="1"/>
          </p:cNvSpPr>
          <p:nvPr>
            <p:ph idx="1"/>
          </p:nvPr>
        </p:nvSpPr>
        <p:spPr>
          <a:xfrm>
            <a:off x="7554138" y="2273608"/>
            <a:ext cx="4637862" cy="3940925"/>
          </a:xfrm>
        </p:spPr>
        <p:txBody>
          <a:bodyPr>
            <a:normAutofit fontScale="92500" lnSpcReduction="10000"/>
          </a:bodyPr>
          <a:lstStyle/>
          <a:p>
            <a:pPr>
              <a:lnSpc>
                <a:spcPct val="110000"/>
              </a:lnSpc>
            </a:pPr>
            <a:r>
              <a:rPr lang="en-GB" b="1" dirty="0">
                <a:latin typeface="Times New Roman" panose="02020603050405020304" pitchFamily="18" charset="0"/>
                <a:cs typeface="Times New Roman" panose="02020603050405020304" pitchFamily="18" charset="0"/>
              </a:rPr>
              <a:t>Treatment implies</a:t>
            </a:r>
          </a:p>
          <a:p>
            <a:pPr>
              <a:lnSpc>
                <a:spcPct val="110000"/>
              </a:lnSpc>
            </a:pPr>
            <a:r>
              <a:rPr lang="en-GB" b="1" dirty="0">
                <a:latin typeface="Times New Roman" panose="02020603050405020304" pitchFamily="18" charset="0"/>
                <a:cs typeface="Times New Roman" panose="02020603050405020304" pitchFamily="18" charset="0"/>
              </a:rPr>
              <a:t>fluid replacement,</a:t>
            </a:r>
          </a:p>
          <a:p>
            <a:pPr>
              <a:lnSpc>
                <a:spcPct val="110000"/>
              </a:lnSpc>
            </a:pPr>
            <a:r>
              <a:rPr lang="en-GB" b="1" dirty="0">
                <a:latin typeface="Times New Roman" panose="02020603050405020304" pitchFamily="18" charset="0"/>
                <a:cs typeface="Times New Roman" panose="02020603050405020304" pitchFamily="18" charset="0"/>
              </a:rPr>
              <a:t>correction of electrolyte imbalance,</a:t>
            </a:r>
          </a:p>
          <a:p>
            <a:pPr>
              <a:lnSpc>
                <a:spcPct val="110000"/>
              </a:lnSpc>
            </a:pPr>
            <a:r>
              <a:rPr lang="en-GB" b="1" dirty="0">
                <a:latin typeface="Times New Roman" panose="02020603050405020304" pitchFamily="18" charset="0"/>
                <a:cs typeface="Times New Roman" panose="02020603050405020304" pitchFamily="18" charset="0"/>
              </a:rPr>
              <a:t>NGS (as soon as the early start of enteral nutrition is anaesthetized),</a:t>
            </a:r>
          </a:p>
          <a:p>
            <a:pPr>
              <a:lnSpc>
                <a:spcPct val="110000"/>
              </a:lnSpc>
            </a:pPr>
            <a:r>
              <a:rPr lang="en-GB" b="1" dirty="0">
                <a:latin typeface="Times New Roman" panose="02020603050405020304" pitchFamily="18" charset="0"/>
                <a:cs typeface="Times New Roman" panose="02020603050405020304" pitchFamily="18" charset="0"/>
              </a:rPr>
              <a:t>suppression of pain and the urge to vomit,</a:t>
            </a:r>
          </a:p>
          <a:p>
            <a:pPr>
              <a:lnSpc>
                <a:spcPct val="110000"/>
              </a:lnSpc>
            </a:pPr>
            <a:r>
              <a:rPr lang="en-GB" b="1" dirty="0">
                <a:latin typeface="Times New Roman" panose="02020603050405020304" pitchFamily="18" charset="0"/>
                <a:cs typeface="Times New Roman" panose="02020603050405020304" pitchFamily="18" charset="0"/>
              </a:rPr>
              <a:t>antibiotics are not given prophylactically because it is considered that it is, at least in the beginning, inflammation without infection ("abdominal burn")</a:t>
            </a:r>
            <a:endParaRPr lang="en-RS"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964739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227" name="Rectangle 7226">
            <a:extLst>
              <a:ext uri="{FF2B5EF4-FFF2-40B4-BE49-F238E27FC236}">
                <a16:creationId xmlns:a16="http://schemas.microsoft.com/office/drawing/2014/main" id="{C6870151-9189-4C3A-8379-EF3D95827A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8" descr="Holicistektomija – operacija žučne kese - HealthMedic Bolnica">
            <a:extLst>
              <a:ext uri="{FF2B5EF4-FFF2-40B4-BE49-F238E27FC236}">
                <a16:creationId xmlns:a16="http://schemas.microsoft.com/office/drawing/2014/main" id="{5032BD80-C6EC-FDC7-2519-B1B5DB2B955F}"/>
              </a:ext>
            </a:extLst>
          </p:cNvPr>
          <p:cNvPicPr>
            <a:picLocks noChangeAspect="1" noChangeArrowheads="1"/>
          </p:cNvPicPr>
          <p:nvPr/>
        </p:nvPicPr>
        <p:blipFill rotWithShape="1">
          <a:blip r:embed="rId2">
            <a:alphaModFix amt="50000"/>
            <a:extLst>
              <a:ext uri="{28A0092B-C50C-407E-A947-70E740481C1C}">
                <a14:useLocalDpi xmlns:a14="http://schemas.microsoft.com/office/drawing/2010/main" val="0"/>
              </a:ext>
            </a:extLst>
          </a:blip>
          <a:srcRect t="17278" r="-1" b="-1"/>
          <a:stretch/>
        </p:blipFill>
        <p:spPr bwMode="auto">
          <a:xfrm>
            <a:off x="-617" y="10"/>
            <a:ext cx="12191695" cy="6857990"/>
          </a:xfrm>
          <a:prstGeom prst="rect">
            <a:avLst/>
          </a:prstGeom>
          <a:noFill/>
          <a:extLst>
            <a:ext uri="{909E8E84-426E-40DD-AFC4-6F175D3DCCD1}">
              <a14:hiddenFill xmlns:a14="http://schemas.microsoft.com/office/drawing/2010/main">
                <a:solidFill>
                  <a:srgbClr val="FFFFFF"/>
                </a:solidFill>
              </a14:hiddenFill>
            </a:ext>
          </a:extLst>
        </p:spPr>
      </p:pic>
      <p:sp>
        <p:nvSpPr>
          <p:cNvPr id="7229" name="Slide Number Placeholder 7">
            <a:extLst>
              <a:ext uri="{FF2B5EF4-FFF2-40B4-BE49-F238E27FC236}">
                <a16:creationId xmlns:a16="http://schemas.microsoft.com/office/drawing/2014/main" id="{123EA69C-102A-4DD0-9547-05DCD271D159}"/>
              </a:ext>
              <a:ext uri="{C183D7F6-B498-43B3-948B-1728B52AA6E4}">
                <adec:decorative xmlns:adec="http://schemas.microsoft.com/office/drawing/2017/decorative" val="1"/>
              </a:ext>
            </a:extLst>
          </p:cNvPr>
          <p:cNvSpPr txBox="1">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12301" y="443732"/>
            <a:ext cx="811019" cy="503578"/>
          </a:xfrm>
          <a:prstGeom prst="rect">
            <a:avLst/>
          </a:prstGeom>
        </p:spPr>
        <p:txBody>
          <a:bodyPr vert="horz" lIns="91440" tIns="45720" rIns="91440" bIns="45720" rtlCol="0" anchor="t"/>
          <a:lstStyle>
            <a:defPPr>
              <a:defRPr lang="en-US"/>
            </a:defPPr>
            <a:lvl1pPr marL="0" algn="r" defTabSz="457200" rtl="0" eaLnBrk="1" latinLnBrk="0" hangingPunct="1">
              <a:defRPr sz="2800" kern="1200">
                <a:solidFill>
                  <a:schemeClr val="accent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dirty="0"/>
          </a:p>
        </p:txBody>
      </p:sp>
      <p:sp>
        <p:nvSpPr>
          <p:cNvPr id="7231" name="Footer Placeholder 6">
            <a:extLst>
              <a:ext uri="{FF2B5EF4-FFF2-40B4-BE49-F238E27FC236}">
                <a16:creationId xmlns:a16="http://schemas.microsoft.com/office/drawing/2014/main" id="{6A862265-5CA3-4C40-8582-7534C3B03C2A}"/>
              </a:ext>
              <a:ext uri="{C183D7F6-B498-43B3-948B-1728B52AA6E4}">
                <adec:decorative xmlns:adec="http://schemas.microsoft.com/office/drawing/2017/decorative" val="1"/>
              </a:ext>
            </a:extLst>
          </p:cNvPr>
          <p:cNvSpPr txBox="1">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76636" y="540921"/>
            <a:ext cx="4973915" cy="309201"/>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dirty="0">
              <a:solidFill>
                <a:schemeClr val="tx1"/>
              </a:solidFill>
            </a:endParaRPr>
          </a:p>
        </p:txBody>
      </p:sp>
      <p:sp>
        <p:nvSpPr>
          <p:cNvPr id="7233" name="Rectangle 7232">
            <a:extLst>
              <a:ext uri="{FF2B5EF4-FFF2-40B4-BE49-F238E27FC236}">
                <a16:creationId xmlns:a16="http://schemas.microsoft.com/office/drawing/2014/main" id="{600EF80B-0391-4082-9AF5-F15B091B4C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93800"/>
            <a:ext cx="12192000" cy="5664199"/>
          </a:xfrm>
          <a:prstGeom prst="rect">
            <a:avLst/>
          </a:prstGeom>
          <a:gradFill flip="none" rotWithShape="1">
            <a:gsLst>
              <a:gs pos="0">
                <a:schemeClr val="bg2">
                  <a:lumMod val="87000"/>
                  <a:alpha val="4000"/>
                </a:schemeClr>
              </a:gs>
              <a:gs pos="100000">
                <a:schemeClr val="bg2">
                  <a:lumMod val="95000"/>
                  <a:lumOff val="5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cxnSp>
        <p:nvCxnSpPr>
          <p:cNvPr id="7235" name="Straight Connector 7234">
            <a:extLst>
              <a:ext uri="{FF2B5EF4-FFF2-40B4-BE49-F238E27FC236}">
                <a16:creationId xmlns:a16="http://schemas.microsoft.com/office/drawing/2014/main" id="{D33AC32D-5F44-45F7-A0BD-7C11A86BED5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1600200"/>
            <a:ext cx="0" cy="3657600"/>
          </a:xfrm>
          <a:prstGeom prst="line">
            <a:avLst/>
          </a:prstGeom>
          <a:ln w="31750">
            <a:solidFill>
              <a:schemeClr val="tx1">
                <a:alpha val="8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74E2FC4F-BB69-81B6-79B8-EE7B70837DB7}"/>
              </a:ext>
            </a:extLst>
          </p:cNvPr>
          <p:cNvSpPr>
            <a:spLocks noGrp="1"/>
          </p:cNvSpPr>
          <p:nvPr>
            <p:ph idx="1"/>
          </p:nvPr>
        </p:nvSpPr>
        <p:spPr>
          <a:xfrm>
            <a:off x="4976636" y="1193800"/>
            <a:ext cx="6959988" cy="4699000"/>
          </a:xfrm>
        </p:spPr>
        <p:txBody>
          <a:bodyPr anchor="ctr">
            <a:normAutofit/>
          </a:bodyPr>
          <a:lstStyle/>
          <a:p>
            <a:pPr marL="0" indent="0" algn="just">
              <a:buClr>
                <a:srgbClr val="377CCB"/>
              </a:buClr>
              <a:buNone/>
            </a:pPr>
            <a:r>
              <a:rPr lang="en-GB" sz="2400" dirty="0">
                <a:latin typeface="Times New Roman" panose="02020603050405020304" pitchFamily="18" charset="0"/>
                <a:cs typeface="Times New Roman" panose="02020603050405020304" pitchFamily="18" charset="0"/>
              </a:rPr>
              <a:t>Surgical treatment is not carried out before the completion of 4 weeks from the onset of the disease, except in rare cases when there is abdominal bleeding or perforation of a hollow organ.</a:t>
            </a:r>
            <a:endParaRPr lang="en-RS" sz="2400" dirty="0">
              <a:latin typeface="Times New Roman" panose="02020603050405020304" pitchFamily="18" charset="0"/>
              <a:cs typeface="Times New Roman" panose="02020603050405020304" pitchFamily="18" charset="0"/>
            </a:endParaRPr>
          </a:p>
        </p:txBody>
      </p:sp>
      <p:sp>
        <p:nvSpPr>
          <p:cNvPr id="7237" name="Date Placeholder 1">
            <a:extLst>
              <a:ext uri="{FF2B5EF4-FFF2-40B4-BE49-F238E27FC236}">
                <a16:creationId xmlns:a16="http://schemas.microsoft.com/office/drawing/2014/main" id="{3FBF03E8-C602-4192-9C52-F84B29FDCC88}"/>
              </a:ext>
              <a:ext uri="{C183D7F6-B498-43B3-948B-1728B52AA6E4}">
                <adec:decorative xmlns:adec="http://schemas.microsoft.com/office/drawing/2017/decorative" val="1"/>
              </a:ext>
            </a:extLst>
          </p:cNvPr>
          <p:cNvSpPr txBox="1">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723229" y="6007878"/>
            <a:ext cx="3500715" cy="309201"/>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dirty="0">
              <a:solidFill>
                <a:schemeClr val="tx1"/>
              </a:solidFill>
            </a:endParaRPr>
          </a:p>
        </p:txBody>
      </p:sp>
    </p:spTree>
    <p:extLst>
      <p:ext uri="{BB962C8B-B14F-4D97-AF65-F5344CB8AC3E}">
        <p14:creationId xmlns:p14="http://schemas.microsoft.com/office/powerpoint/2010/main" val="3096796339"/>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useBgFill="1">
        <p:nvSpPr>
          <p:cNvPr id="8214" name="Rectangle 8213">
            <a:extLst>
              <a:ext uri="{FF2B5EF4-FFF2-40B4-BE49-F238E27FC236}">
                <a16:creationId xmlns:a16="http://schemas.microsoft.com/office/drawing/2014/main" id="{01E8EC89-86BC-4558-B010-53DF36A5AB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216" name="Straight Connector 8215">
            <a:extLst>
              <a:ext uri="{FF2B5EF4-FFF2-40B4-BE49-F238E27FC236}">
                <a16:creationId xmlns:a16="http://schemas.microsoft.com/office/drawing/2014/main" id="{4CCCDDFF-B9CC-494C-8BEE-2451CD79A09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7" y="1847088"/>
            <a:ext cx="3523712"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8218" name="Rectangle 8217">
            <a:extLst>
              <a:ext uri="{FF2B5EF4-FFF2-40B4-BE49-F238E27FC236}">
                <a16:creationId xmlns:a16="http://schemas.microsoft.com/office/drawing/2014/main" id="{54977EF3-E0BF-4719-9C15-8564B7D68F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3" name="Content Placeholder 2">
            <a:extLst>
              <a:ext uri="{FF2B5EF4-FFF2-40B4-BE49-F238E27FC236}">
                <a16:creationId xmlns:a16="http://schemas.microsoft.com/office/drawing/2014/main" id="{DA9E3D15-D05F-B56A-E231-666DEF3D8A54}"/>
              </a:ext>
            </a:extLst>
          </p:cNvPr>
          <p:cNvSpPr>
            <a:spLocks noGrp="1"/>
          </p:cNvSpPr>
          <p:nvPr>
            <p:ph idx="1"/>
          </p:nvPr>
        </p:nvSpPr>
        <p:spPr>
          <a:xfrm>
            <a:off x="972852" y="1954181"/>
            <a:ext cx="4004757" cy="3767227"/>
          </a:xfrm>
        </p:spPr>
        <p:txBody>
          <a:bodyPr>
            <a:normAutofit/>
          </a:bodyPr>
          <a:lstStyle/>
          <a:p>
            <a:pPr algn="just">
              <a:lnSpc>
                <a:spcPct val="110000"/>
              </a:lnSpc>
            </a:pPr>
            <a:r>
              <a:rPr lang="en-GB" b="1" dirty="0">
                <a:latin typeface="Times New Roman" panose="02020603050405020304" pitchFamily="18" charset="0"/>
                <a:cs typeface="Times New Roman" panose="02020603050405020304" pitchFamily="18" charset="0"/>
              </a:rPr>
              <a:t>When a necrosis infection occurs, surgical treatment is undertaken in the sense of </a:t>
            </a:r>
            <a:r>
              <a:rPr lang="en-GB" b="1" dirty="0" err="1">
                <a:latin typeface="Times New Roman" panose="02020603050405020304" pitchFamily="18" charset="0"/>
                <a:cs typeface="Times New Roman" panose="02020603050405020304" pitchFamily="18" charset="0"/>
              </a:rPr>
              <a:t>necrosectomy</a:t>
            </a:r>
            <a:r>
              <a:rPr lang="en-GB" b="1" dirty="0">
                <a:latin typeface="Times New Roman" panose="02020603050405020304" pitchFamily="18" charset="0"/>
                <a:cs typeface="Times New Roman" panose="02020603050405020304" pitchFamily="18" charset="0"/>
              </a:rPr>
              <a:t> and evacuation, but minimally invasive methods (percutaneous or endoscopic drainage) are preferred, at least as techniques to buy time until better stabilization of the patient when definitive treatment is carried out by open surgery</a:t>
            </a:r>
            <a:endParaRPr lang="en-RS" b="1" dirty="0">
              <a:latin typeface="Times New Roman" panose="02020603050405020304" pitchFamily="18" charset="0"/>
              <a:cs typeface="Times New Roman" panose="02020603050405020304" pitchFamily="18" charset="0"/>
            </a:endParaRPr>
          </a:p>
        </p:txBody>
      </p:sp>
      <p:pic>
        <p:nvPicPr>
          <p:cNvPr id="8196" name="Picture 4" descr="Nekrotični (nekrotizirajući) pankreatitis, akutna nekroza pankreasa i  pankreatična nekroza u mačaka | veterina portal | prvi hrvatski  veterinarski portal">
            <a:extLst>
              <a:ext uri="{FF2B5EF4-FFF2-40B4-BE49-F238E27FC236}">
                <a16:creationId xmlns:a16="http://schemas.microsoft.com/office/drawing/2014/main" id="{0A9AB768-C3E2-6CA0-0720-D8D60B62BB49}"/>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456640" y="1949939"/>
            <a:ext cx="2964032" cy="2211623"/>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descr="Nekroza pankreasa (pankreasna nekroza) &gt; Liječenje i prevencija">
            <a:extLst>
              <a:ext uri="{FF2B5EF4-FFF2-40B4-BE49-F238E27FC236}">
                <a16:creationId xmlns:a16="http://schemas.microsoft.com/office/drawing/2014/main" id="{89E9313D-2928-AFAF-1E7B-9BC6566E9DDC}"/>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584396" y="1876895"/>
            <a:ext cx="2964033" cy="2356649"/>
          </a:xfrm>
          <a:prstGeom prst="rect">
            <a:avLst/>
          </a:prstGeom>
          <a:noFill/>
          <a:extLst>
            <a:ext uri="{909E8E84-426E-40DD-AFC4-6F175D3DCCD1}">
              <a14:hiddenFill xmlns:a14="http://schemas.microsoft.com/office/drawing/2010/main">
                <a:solidFill>
                  <a:srgbClr val="FFFFFF"/>
                </a:solidFill>
              </a14:hiddenFill>
            </a:ext>
          </a:extLst>
        </p:spPr>
      </p:pic>
      <p:pic>
        <p:nvPicPr>
          <p:cNvPr id="8220" name="Picture 8219">
            <a:extLst>
              <a:ext uri="{FF2B5EF4-FFF2-40B4-BE49-F238E27FC236}">
                <a16:creationId xmlns:a16="http://schemas.microsoft.com/office/drawing/2014/main" id="{A5DC397C-2B77-4200-B02F-47CA26CA2AC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8222" name="Straight Connector 8221">
            <a:extLst>
              <a:ext uri="{FF2B5EF4-FFF2-40B4-BE49-F238E27FC236}">
                <a16:creationId xmlns:a16="http://schemas.microsoft.com/office/drawing/2014/main" id="{13AFA304-05B8-441F-BA73-B92E08BD6E0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5894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useBgFill="1">
        <p:nvSpPr>
          <p:cNvPr id="9223" name="Rectangle 9222">
            <a:extLst>
              <a:ext uri="{FF2B5EF4-FFF2-40B4-BE49-F238E27FC236}">
                <a16:creationId xmlns:a16="http://schemas.microsoft.com/office/drawing/2014/main" id="{45C76AC0-BB6B-419E-A327-AFA2975008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225" name="Straight Connector 9224">
            <a:extLst>
              <a:ext uri="{FF2B5EF4-FFF2-40B4-BE49-F238E27FC236}">
                <a16:creationId xmlns:a16="http://schemas.microsoft.com/office/drawing/2014/main" id="{B3E0B6A3-E197-43D6-82D5-7455DAB1A74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579647" y="1847088"/>
            <a:ext cx="4158750"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9227" name="Rectangle 9226">
            <a:extLst>
              <a:ext uri="{FF2B5EF4-FFF2-40B4-BE49-F238E27FC236}">
                <a16:creationId xmlns:a16="http://schemas.microsoft.com/office/drawing/2014/main" id="{8B0E4246-09B8-46D7-A0D2-4D264863A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pic>
        <p:nvPicPr>
          <p:cNvPr id="9218" name="Picture 2" descr="Zašto mnogi antibiotici više ne djeluju? - Portal Analitika">
            <a:extLst>
              <a:ext uri="{FF2B5EF4-FFF2-40B4-BE49-F238E27FC236}">
                <a16:creationId xmlns:a16="http://schemas.microsoft.com/office/drawing/2014/main" id="{4F06F7A2-B3A5-D171-F621-90E0458EF8F3}"/>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733507"/>
            <a:ext cx="6090471" cy="4052931"/>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DFB4F208-6355-5385-3274-2D8477FF5BC8}"/>
              </a:ext>
            </a:extLst>
          </p:cNvPr>
          <p:cNvSpPr>
            <a:spLocks noGrp="1"/>
          </p:cNvSpPr>
          <p:nvPr>
            <p:ph idx="1"/>
          </p:nvPr>
        </p:nvSpPr>
        <p:spPr>
          <a:xfrm>
            <a:off x="6579646" y="2015732"/>
            <a:ext cx="5377127" cy="3450613"/>
          </a:xfrm>
        </p:spPr>
        <p:txBody>
          <a:bodyPr>
            <a:normAutofit/>
          </a:bodyPr>
          <a:lstStyle/>
          <a:p>
            <a:r>
              <a:rPr lang="en-GB" dirty="0">
                <a:latin typeface="Times New Roman" panose="02020603050405020304" pitchFamily="18" charset="0"/>
                <a:cs typeface="Times New Roman" panose="02020603050405020304" pitchFamily="18" charset="0"/>
              </a:rPr>
              <a:t>Infected necrosis is also treated with antibiotics, aminoglycosides - weak penetration, fluoroquinolones, carbapenems, </a:t>
            </a:r>
            <a:r>
              <a:rPr lang="en-GB" dirty="0" err="1">
                <a:latin typeface="Times New Roman" panose="02020603050405020304" pitchFamily="18" charset="0"/>
                <a:cs typeface="Times New Roman" panose="02020603050405020304" pitchFamily="18" charset="0"/>
              </a:rPr>
              <a:t>Orvagyl</a:t>
            </a:r>
            <a:r>
              <a:rPr lang="en-GB" dirty="0">
                <a:latin typeface="Times New Roman" panose="02020603050405020304" pitchFamily="18" charset="0"/>
                <a:cs typeface="Times New Roman" panose="02020603050405020304" pitchFamily="18" charset="0"/>
              </a:rPr>
              <a:t> are used</a:t>
            </a:r>
            <a:endParaRPr lang="en-RS" dirty="0">
              <a:latin typeface="Times New Roman" panose="02020603050405020304" pitchFamily="18" charset="0"/>
              <a:cs typeface="Times New Roman" panose="02020603050405020304" pitchFamily="18" charset="0"/>
            </a:endParaRPr>
          </a:p>
        </p:txBody>
      </p:sp>
      <p:pic>
        <p:nvPicPr>
          <p:cNvPr id="9229" name="Picture 9228">
            <a:extLst>
              <a:ext uri="{FF2B5EF4-FFF2-40B4-BE49-F238E27FC236}">
                <a16:creationId xmlns:a16="http://schemas.microsoft.com/office/drawing/2014/main" id="{F50C8D8D-B32F-4194-8321-164EC442750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9231" name="Straight Connector 9230">
            <a:extLst>
              <a:ext uri="{FF2B5EF4-FFF2-40B4-BE49-F238E27FC236}">
                <a16:creationId xmlns:a16="http://schemas.microsoft.com/office/drawing/2014/main" id="{5BD24D8B-8573-4260-B700-E860AD6D2A8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62390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2">
            <a:extLst>
              <a:ext uri="{FF2B5EF4-FFF2-40B4-BE49-F238E27FC236}">
                <a16:creationId xmlns:a16="http://schemas.microsoft.com/office/drawing/2014/main" id="{59731F56-AD0B-483B-A52D-5F4D9FBB58E1}"/>
              </a:ext>
            </a:extLst>
          </p:cNvPr>
          <p:cNvSpPr>
            <a:spLocks noGrp="1" noChangeArrowheads="1"/>
          </p:cNvSpPr>
          <p:nvPr>
            <p:ph idx="4294967295"/>
          </p:nvPr>
        </p:nvSpPr>
        <p:spPr>
          <a:xfrm>
            <a:off x="1235675" y="1219200"/>
            <a:ext cx="9144000" cy="4922108"/>
          </a:xfrm>
        </p:spPr>
        <p:txBody>
          <a:bodyPr>
            <a:normAutofit/>
          </a:bodyPr>
          <a:lstStyle/>
          <a:p>
            <a:pPr eaLnBrk="1" hangingPunct="1">
              <a:buClr>
                <a:srgbClr val="FF0000"/>
              </a:buClr>
              <a:buFont typeface="Wingdings" pitchFamily="2" charset="2"/>
              <a:buChar char="v"/>
            </a:pPr>
            <a:r>
              <a:rPr lang="en-US" altLang="en-US" sz="2600" b="1" dirty="0">
                <a:latin typeface="Times New Roman" panose="02020603050405020304" pitchFamily="18" charset="0"/>
                <a:cs typeface="Times New Roman" panose="02020603050405020304" pitchFamily="18" charset="0"/>
              </a:rPr>
              <a:t>Acinar cells secrete isoenzyme -</a:t>
            </a:r>
          </a:p>
          <a:p>
            <a:pPr eaLnBrk="1" hangingPunct="1">
              <a:buClr>
                <a:srgbClr val="FF0000"/>
              </a:buClr>
              <a:buFont typeface="Wingdings" pitchFamily="2" charset="2"/>
              <a:buChar char="v"/>
            </a:pPr>
            <a:r>
              <a:rPr lang="en-US" altLang="en-US" sz="2600" b="1" dirty="0">
                <a:latin typeface="Times New Roman" panose="02020603050405020304" pitchFamily="18" charset="0"/>
                <a:cs typeface="Times New Roman" panose="02020603050405020304" pitchFamily="18" charset="0"/>
              </a:rPr>
              <a:t>   Proenzyme of amylase, lipase and protease</a:t>
            </a:r>
          </a:p>
          <a:p>
            <a:pPr eaLnBrk="1" hangingPunct="1">
              <a:buClr>
                <a:srgbClr val="FF0000"/>
              </a:buClr>
              <a:buFont typeface="Wingdings" pitchFamily="2" charset="2"/>
              <a:buChar char="v"/>
            </a:pPr>
            <a:r>
              <a:rPr lang="en-US" altLang="en-US" sz="2600" b="1" dirty="0">
                <a:latin typeface="Times New Roman" panose="02020603050405020304" pitchFamily="18" charset="0"/>
                <a:cs typeface="Times New Roman" panose="02020603050405020304" pitchFamily="18" charset="0"/>
              </a:rPr>
              <a:t>   The main stimulators of secretion:</a:t>
            </a:r>
          </a:p>
          <a:p>
            <a:pPr eaLnBrk="1" hangingPunct="1">
              <a:buClr>
                <a:srgbClr val="FF0000"/>
              </a:buClr>
              <a:buFont typeface="Wingdings" pitchFamily="2" charset="2"/>
              <a:buChar char="v"/>
            </a:pPr>
            <a:r>
              <a:rPr lang="en-US" altLang="en-US" sz="2600" b="1" dirty="0">
                <a:latin typeface="Times New Roman" panose="02020603050405020304" pitchFamily="18" charset="0"/>
                <a:cs typeface="Times New Roman" panose="02020603050405020304" pitchFamily="18" charset="0"/>
              </a:rPr>
              <a:t>   Cholecystokinin, Acetylcholine,</a:t>
            </a:r>
          </a:p>
          <a:p>
            <a:pPr eaLnBrk="1" hangingPunct="1">
              <a:buClr>
                <a:srgbClr val="FF0000"/>
              </a:buClr>
              <a:buFont typeface="Wingdings" pitchFamily="2" charset="2"/>
              <a:buChar char="v"/>
            </a:pPr>
            <a:r>
              <a:rPr lang="en-US" altLang="en-US" sz="2600" b="1" dirty="0">
                <a:latin typeface="Times New Roman" panose="02020603050405020304" pitchFamily="18" charset="0"/>
                <a:cs typeface="Times New Roman" panose="02020603050405020304" pitchFamily="18" charset="0"/>
              </a:rPr>
              <a:t>   Secretin, VIP</a:t>
            </a:r>
          </a:p>
          <a:p>
            <a:pPr eaLnBrk="1" hangingPunct="1">
              <a:buClr>
                <a:srgbClr val="FF0000"/>
              </a:buClr>
              <a:buFont typeface="Wingdings" pitchFamily="2" charset="2"/>
              <a:buChar char="v"/>
            </a:pPr>
            <a:r>
              <a:rPr lang="en-US" altLang="en-US" sz="2600" b="1" dirty="0">
                <a:latin typeface="Times New Roman" panose="02020603050405020304" pitchFamily="18" charset="0"/>
                <a:cs typeface="Times New Roman" panose="02020603050405020304" pitchFamily="18" charset="0"/>
              </a:rPr>
              <a:t>   They are released from acinus cells in</a:t>
            </a:r>
          </a:p>
          <a:p>
            <a:pPr eaLnBrk="1" hangingPunct="1">
              <a:buClr>
                <a:srgbClr val="FF0000"/>
              </a:buClr>
              <a:buFont typeface="Wingdings" pitchFamily="2" charset="2"/>
              <a:buChar char="v"/>
            </a:pPr>
            <a:r>
              <a:rPr lang="en-US" altLang="en-US" sz="2600" b="1" dirty="0">
                <a:latin typeface="Times New Roman" panose="02020603050405020304" pitchFamily="18" charset="0"/>
                <a:cs typeface="Times New Roman" panose="02020603050405020304" pitchFamily="18" charset="0"/>
              </a:rPr>
              <a:t>Lumen of the acinus and then transported to</a:t>
            </a:r>
          </a:p>
          <a:p>
            <a:pPr eaLnBrk="1" hangingPunct="1">
              <a:buClr>
                <a:srgbClr val="FF0000"/>
              </a:buClr>
              <a:buFont typeface="Wingdings" pitchFamily="2" charset="2"/>
              <a:buChar char="v"/>
            </a:pPr>
            <a:r>
              <a:rPr lang="en-US" altLang="en-US" sz="2600" b="1" dirty="0">
                <a:latin typeface="Times New Roman" panose="02020603050405020304" pitchFamily="18" charset="0"/>
                <a:cs typeface="Times New Roman" panose="02020603050405020304" pitchFamily="18" charset="0"/>
              </a:rPr>
              <a:t>Duodenum, where they are activated</a:t>
            </a:r>
            <a:endParaRPr lang="en-US" altLang="en-US" dirty="0"/>
          </a:p>
        </p:txBody>
      </p:sp>
      <p:sp>
        <p:nvSpPr>
          <p:cNvPr id="15363" name="Title 1">
            <a:extLst>
              <a:ext uri="{FF2B5EF4-FFF2-40B4-BE49-F238E27FC236}">
                <a16:creationId xmlns:a16="http://schemas.microsoft.com/office/drawing/2014/main" id="{B8FBC5BE-F5CC-AEF7-D15B-53EDDD514346}"/>
              </a:ext>
            </a:extLst>
          </p:cNvPr>
          <p:cNvSpPr>
            <a:spLocks noGrp="1"/>
          </p:cNvSpPr>
          <p:nvPr>
            <p:ph type="title" idx="4294967295"/>
          </p:nvPr>
        </p:nvSpPr>
        <p:spPr>
          <a:xfrm>
            <a:off x="210065" y="145192"/>
            <a:ext cx="9144000" cy="1143000"/>
          </a:xfrm>
        </p:spPr>
        <p:txBody>
          <a:bodyPr>
            <a:normAutofit/>
          </a:bodyPr>
          <a:lstStyle/>
          <a:p>
            <a:pPr algn="ctr">
              <a:defRPr/>
            </a:pPr>
            <a:br>
              <a:rPr lang="sr-Cyrl-CS" b="1" dirty="0">
                <a:solidFill>
                  <a:schemeClr val="accent6">
                    <a:lumMod val="60000"/>
                    <a:lumOff val="40000"/>
                  </a:schemeClr>
                </a:solidFill>
                <a:latin typeface="Times New Roman" pitchFamily="18" charset="0"/>
                <a:cs typeface="Times New Roman" pitchFamily="18" charset="0"/>
              </a:rPr>
            </a:br>
            <a:r>
              <a:rPr lang="en-US" b="1" dirty="0">
                <a:latin typeface="Times New Roman" pitchFamily="18" charset="0"/>
                <a:cs typeface="Times New Roman" pitchFamily="18" charset="0"/>
              </a:rPr>
              <a:t>EXOCRINE FUNCTION</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pic>
        <p:nvPicPr>
          <p:cNvPr id="10242" name="Picture 2" descr="Voda i druge tečnosti - Priroda i društvo - Tijana Milisavljević - Zelena  učionica">
            <a:extLst>
              <a:ext uri="{FF2B5EF4-FFF2-40B4-BE49-F238E27FC236}">
                <a16:creationId xmlns:a16="http://schemas.microsoft.com/office/drawing/2014/main" id="{4D2ADE7D-8ED7-87B5-A6B2-0A278F4D68A8}"/>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 y="0"/>
            <a:ext cx="7467928" cy="4969565"/>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2">
            <a:extLst>
              <a:ext uri="{FF2B5EF4-FFF2-40B4-BE49-F238E27FC236}">
                <a16:creationId xmlns:a16="http://schemas.microsoft.com/office/drawing/2014/main" id="{F4412A7A-4F59-59EB-7881-7D2A8CD7521B}"/>
              </a:ext>
            </a:extLst>
          </p:cNvPr>
          <p:cNvSpPr>
            <a:spLocks noGrp="1"/>
          </p:cNvSpPr>
          <p:nvPr>
            <p:ph idx="1"/>
          </p:nvPr>
        </p:nvSpPr>
        <p:spPr>
          <a:xfrm>
            <a:off x="7467929" y="1868557"/>
            <a:ext cx="4638261" cy="4363278"/>
          </a:xfrm>
        </p:spPr>
        <p:txBody>
          <a:bodyPr>
            <a:normAutofit/>
          </a:bodyPr>
          <a:lstStyle/>
          <a:p>
            <a:r>
              <a:rPr lang="en-GB" b="1" dirty="0">
                <a:latin typeface="Times New Roman" panose="02020603050405020304" pitchFamily="18" charset="0"/>
                <a:cs typeface="Times New Roman" panose="02020603050405020304" pitchFamily="18" charset="0"/>
              </a:rPr>
              <a:t>Early fluid replacement is indicated to optimize tissue perfusion goals, without waiting for hemodynamic deterioration.</a:t>
            </a:r>
          </a:p>
          <a:p>
            <a:r>
              <a:rPr lang="en-GB" b="1" dirty="0">
                <a:latin typeface="Times New Roman" panose="02020603050405020304" pitchFamily="18" charset="0"/>
                <a:cs typeface="Times New Roman" panose="02020603050405020304" pitchFamily="18" charset="0"/>
              </a:rPr>
              <a:t>Fluid administration should be guided by frequent reassessment of hemodynamic status, as fluid overload is known to have adverse effects. Isotonic crystalloids are the preferred liquid</a:t>
            </a:r>
            <a:endParaRPr lang="en-RS"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20301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pic>
        <p:nvPicPr>
          <p:cNvPr id="11266" name="Picture 2" descr="Višak kiseonika tokom operacije može da ošteti 3 vitalna organa - eKlinika">
            <a:extLst>
              <a:ext uri="{FF2B5EF4-FFF2-40B4-BE49-F238E27FC236}">
                <a16:creationId xmlns:a16="http://schemas.microsoft.com/office/drawing/2014/main" id="{316C7A21-31A8-97A5-51B0-093CE1E9D317}"/>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451579" y="2090566"/>
            <a:ext cx="4960443" cy="3300949"/>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D226FD94-3E8D-FC75-AE1A-CFA1B683FC79}"/>
              </a:ext>
            </a:extLst>
          </p:cNvPr>
          <p:cNvSpPr>
            <a:spLocks noGrp="1"/>
          </p:cNvSpPr>
          <p:nvPr>
            <p:ph idx="1"/>
          </p:nvPr>
        </p:nvSpPr>
        <p:spPr>
          <a:xfrm>
            <a:off x="6892299" y="2015734"/>
            <a:ext cx="5114171" cy="3450613"/>
          </a:xfrm>
        </p:spPr>
        <p:txBody>
          <a:bodyPr>
            <a:normAutofit/>
          </a:bodyPr>
          <a:lstStyle/>
          <a:p>
            <a:pPr algn="just"/>
            <a:r>
              <a:rPr lang="en-GB" b="1" dirty="0">
                <a:latin typeface="Times New Roman" panose="02020603050405020304" pitchFamily="18" charset="0"/>
                <a:cs typeface="Times New Roman" panose="02020603050405020304" pitchFamily="18" charset="0"/>
              </a:rPr>
              <a:t>Mechanical ventilation must be instituted if oxygen delivery, even with high-flow nasal oxygen, or continuous positive airway pressure becomes ineffective in correcting </a:t>
            </a:r>
            <a:r>
              <a:rPr lang="en-GB" b="1" dirty="0" err="1">
                <a:latin typeface="Times New Roman" panose="02020603050405020304" pitchFamily="18" charset="0"/>
                <a:cs typeface="Times New Roman" panose="02020603050405020304" pitchFamily="18" charset="0"/>
              </a:rPr>
              <a:t>tachypnea</a:t>
            </a:r>
            <a:r>
              <a:rPr lang="en-GB" b="1" dirty="0">
                <a:latin typeface="Times New Roman" panose="02020603050405020304" pitchFamily="18" charset="0"/>
                <a:cs typeface="Times New Roman" panose="02020603050405020304" pitchFamily="18" charset="0"/>
              </a:rPr>
              <a:t> and </a:t>
            </a:r>
            <a:r>
              <a:rPr lang="en-GB" b="1" dirty="0" err="1">
                <a:latin typeface="Times New Roman" panose="02020603050405020304" pitchFamily="18" charset="0"/>
                <a:cs typeface="Times New Roman" panose="02020603050405020304" pitchFamily="18" charset="0"/>
              </a:rPr>
              <a:t>dyspnea</a:t>
            </a:r>
            <a:r>
              <a:rPr lang="en-GB" b="1" dirty="0">
                <a:latin typeface="Times New Roman" panose="02020603050405020304" pitchFamily="18" charset="0"/>
                <a:cs typeface="Times New Roman" panose="02020603050405020304" pitchFamily="18" charset="0"/>
              </a:rPr>
              <a:t>.</a:t>
            </a:r>
            <a:endParaRPr lang="en-RS"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5247303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pic>
        <p:nvPicPr>
          <p:cNvPr id="12292" name="Picture 4" descr="Sedacija i analgosedacija - Bolesno Dete">
            <a:extLst>
              <a:ext uri="{FF2B5EF4-FFF2-40B4-BE49-F238E27FC236}">
                <a16:creationId xmlns:a16="http://schemas.microsoft.com/office/drawing/2014/main" id="{D470E0B5-0680-1688-D4E4-2812946AD807}"/>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451579" y="2516431"/>
            <a:ext cx="4960443" cy="2449218"/>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B102062F-5285-FD79-437E-8CAE287DA85E}"/>
              </a:ext>
            </a:extLst>
          </p:cNvPr>
          <p:cNvSpPr>
            <a:spLocks noGrp="1"/>
          </p:cNvSpPr>
          <p:nvPr>
            <p:ph idx="1"/>
          </p:nvPr>
        </p:nvSpPr>
        <p:spPr>
          <a:xfrm>
            <a:off x="6892299" y="2015734"/>
            <a:ext cx="4162555" cy="3450613"/>
          </a:xfrm>
        </p:spPr>
        <p:txBody>
          <a:bodyPr>
            <a:normAutofit/>
          </a:bodyPr>
          <a:lstStyle/>
          <a:p>
            <a:r>
              <a:rPr lang="en-GB" dirty="0"/>
              <a:t>Deep sedation and paralysis may be necessary to limit intra-abdominal hypertension if all other non-operative treatments, including percutaneous drainage of intra-peritoneal fluid, are insufficient, before performing surgical abdominal decompression.</a:t>
            </a:r>
            <a:endParaRPr lang="en-RS" dirty="0"/>
          </a:p>
        </p:txBody>
      </p:sp>
    </p:spTree>
    <p:extLst>
      <p:ext uri="{BB962C8B-B14F-4D97-AF65-F5344CB8AC3E}">
        <p14:creationId xmlns:p14="http://schemas.microsoft.com/office/powerpoint/2010/main" val="39065489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gradFill>
          <a:gsLst>
            <a:gs pos="0">
              <a:schemeClr val="bg2">
                <a:tint val="94000"/>
                <a:satMod val="80000"/>
                <a:lumMod val="59000"/>
                <a:lumOff val="41000"/>
                <a:alpha val="0"/>
              </a:schemeClr>
            </a:gs>
            <a:gs pos="100000">
              <a:schemeClr val="bg2">
                <a:shade val="8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C5714AE-DB08-FF9F-536D-637DA9F1E407}"/>
              </a:ext>
            </a:extLst>
          </p:cNvPr>
          <p:cNvSpPr>
            <a:spLocks noGrp="1"/>
          </p:cNvSpPr>
          <p:nvPr>
            <p:ph idx="1"/>
          </p:nvPr>
        </p:nvSpPr>
        <p:spPr>
          <a:xfrm>
            <a:off x="1451579" y="2015731"/>
            <a:ext cx="9603275" cy="3636000"/>
          </a:xfrm>
        </p:spPr>
        <p:txBody>
          <a:bodyPr>
            <a:normAutofit/>
          </a:bodyPr>
          <a:lstStyle/>
          <a:p>
            <a:r>
              <a:rPr lang="en-GB" dirty="0">
                <a:latin typeface="Times New Roman" panose="02020603050405020304" pitchFamily="18" charset="0"/>
                <a:cs typeface="Times New Roman" panose="02020603050405020304" pitchFamily="18" charset="0"/>
              </a:rPr>
              <a:t>Routine ERCP with acute gallstone pancreatitis is not indicated (Grade 1A).</a:t>
            </a:r>
          </a:p>
          <a:p>
            <a:r>
              <a:rPr lang="en-GB" dirty="0">
                <a:latin typeface="Times New Roman" panose="02020603050405020304" pitchFamily="18" charset="0"/>
                <a:cs typeface="Times New Roman" panose="02020603050405020304" pitchFamily="18" charset="0"/>
              </a:rPr>
              <a:t>ERCP in patients with acute pancreatitis and biliary cholangitis is indicated (grade 1B).</a:t>
            </a:r>
          </a:p>
          <a:p>
            <a:r>
              <a:rPr lang="en-GB" dirty="0">
                <a:latin typeface="Times New Roman" panose="02020603050405020304" pitchFamily="18" charset="0"/>
                <a:cs typeface="Times New Roman" panose="02020603050405020304" pitchFamily="18" charset="0"/>
              </a:rPr>
              <a:t>ERCP in acute gallstone pancreatitis with common bile duct obstruction is indicated (grade 2B).</a:t>
            </a:r>
          </a:p>
          <a:p>
            <a:r>
              <a:rPr lang="en-GB" dirty="0">
                <a:latin typeface="Times New Roman" panose="02020603050405020304" pitchFamily="18" charset="0"/>
                <a:cs typeface="Times New Roman" panose="02020603050405020304" pitchFamily="18" charset="0"/>
              </a:rPr>
              <a:t>ERCP in patients with presumed severe acute biliary pancreatitis without cholangitis or common bile duct obstruction cannot be recommended at this time</a:t>
            </a:r>
            <a:endParaRPr lang="en-R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058607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useBgFill="1">
        <p:nvSpPr>
          <p:cNvPr id="13319" name="Rectangle 13318">
            <a:extLst>
              <a:ext uri="{FF2B5EF4-FFF2-40B4-BE49-F238E27FC236}">
                <a16:creationId xmlns:a16="http://schemas.microsoft.com/office/drawing/2014/main" id="{C630F413-44CE-4746-9821-9E0107978E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21" name="Rectangle 13320">
            <a:extLst>
              <a:ext uri="{FF2B5EF4-FFF2-40B4-BE49-F238E27FC236}">
                <a16:creationId xmlns:a16="http://schemas.microsoft.com/office/drawing/2014/main" id="{22D671B1-B099-4F9C-B9CC-9D22B4DAF8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838524"/>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cxnSp>
        <p:nvCxnSpPr>
          <p:cNvPr id="13323" name="Straight Connector 13322">
            <a:extLst>
              <a:ext uri="{FF2B5EF4-FFF2-40B4-BE49-F238E27FC236}">
                <a16:creationId xmlns:a16="http://schemas.microsoft.com/office/drawing/2014/main" id="{7552FBEF-FA69-427B-8245-0A518E0513D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555992" y="2146542"/>
            <a:ext cx="3157578"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13325" name="Title 1">
            <a:extLst>
              <a:ext uri="{FF2B5EF4-FFF2-40B4-BE49-F238E27FC236}">
                <a16:creationId xmlns:a16="http://schemas.microsoft.com/office/drawing/2014/main" id="{898488B7-DBD3-40E7-B54B-4DA6C5693EF3}"/>
              </a:ext>
              <a:ext uri="{C183D7F6-B498-43B3-948B-1728B52AA6E4}">
                <adec:decorative xmlns:adec="http://schemas.microsoft.com/office/drawing/2017/decorative" val="1"/>
              </a:ext>
            </a:extLst>
          </p:cNvPr>
          <p:cNvSpPr txBox="1">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51580" y="3122496"/>
            <a:ext cx="3530157" cy="104923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a:lstStyle>
          <a:p>
            <a:endParaRPr lang="en-US" dirty="0"/>
          </a:p>
        </p:txBody>
      </p:sp>
      <p:pic>
        <p:nvPicPr>
          <p:cNvPr id="13314" name="Picture 2" descr="Nova procedura na UKC RS: Urađena perkutana bilijarna drenaža -  Banjalučanke.com">
            <a:extLst>
              <a:ext uri="{FF2B5EF4-FFF2-40B4-BE49-F238E27FC236}">
                <a16:creationId xmlns:a16="http://schemas.microsoft.com/office/drawing/2014/main" id="{217B787D-DE67-955D-3952-C5F1E41D6073}"/>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5903" y="1486730"/>
            <a:ext cx="5761020" cy="4320765"/>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B95D69DB-5615-5271-53E0-69E7BE0B9128}"/>
              </a:ext>
            </a:extLst>
          </p:cNvPr>
          <p:cNvSpPr>
            <a:spLocks noGrp="1"/>
          </p:cNvSpPr>
          <p:nvPr>
            <p:ph idx="1"/>
          </p:nvPr>
        </p:nvSpPr>
        <p:spPr>
          <a:xfrm>
            <a:off x="5826923" y="2273608"/>
            <a:ext cx="6365077" cy="3940925"/>
          </a:xfrm>
        </p:spPr>
        <p:txBody>
          <a:bodyPr>
            <a:normAutofit/>
          </a:bodyPr>
          <a:lstStyle/>
          <a:p>
            <a:pPr>
              <a:lnSpc>
                <a:spcPct val="110000"/>
              </a:lnSpc>
            </a:pPr>
            <a:r>
              <a:rPr lang="en-GB" dirty="0">
                <a:latin typeface="Times New Roman" panose="02020603050405020304" pitchFamily="18" charset="0"/>
                <a:cs typeface="Times New Roman" panose="02020603050405020304" pitchFamily="18" charset="0"/>
              </a:rPr>
              <a:t>Clinical deterioration with signs or strong suspicion of infected necrotizing pancreatitis are indications for intervention (percutaneous/endoscopic drainage are preferred, "step by step" methodology)</a:t>
            </a:r>
          </a:p>
          <a:p>
            <a:pPr>
              <a:lnSpc>
                <a:spcPct val="110000"/>
              </a:lnSpc>
            </a:pPr>
            <a:r>
              <a:rPr lang="en-GB" dirty="0">
                <a:latin typeface="Times New Roman" panose="02020603050405020304" pitchFamily="18" charset="0"/>
                <a:cs typeface="Times New Roman" panose="02020603050405020304" pitchFamily="18" charset="0"/>
              </a:rPr>
              <a:t>If it does not result in improvement - open surgery, but try not to do it before the 4th week of the disease, because otherwise the mortality is higher</a:t>
            </a:r>
            <a:endParaRPr lang="en-R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757252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330FF7-5F00-E721-A82C-9AFF008ABB0F}"/>
              </a:ext>
            </a:extLst>
          </p:cNvPr>
          <p:cNvSpPr>
            <a:spLocks noGrp="1"/>
          </p:cNvSpPr>
          <p:nvPr>
            <p:ph type="title"/>
          </p:nvPr>
        </p:nvSpPr>
        <p:spPr>
          <a:xfrm>
            <a:off x="1179731" y="0"/>
            <a:ext cx="9603275" cy="1049235"/>
          </a:xfrm>
        </p:spPr>
        <p:txBody>
          <a:bodyPr/>
          <a:lstStyle/>
          <a:p>
            <a:pPr algn="ctr"/>
            <a:r>
              <a:rPr lang="en-GB" dirty="0"/>
              <a:t>indications for surgical intervention</a:t>
            </a:r>
            <a:endParaRPr lang="en-RS"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D94909A7-B295-D6F7-3B67-F56DBB1E9485}"/>
              </a:ext>
            </a:extLst>
          </p:cNvPr>
          <p:cNvSpPr>
            <a:spLocks noGrp="1"/>
          </p:cNvSpPr>
          <p:nvPr>
            <p:ph idx="1"/>
          </p:nvPr>
        </p:nvSpPr>
        <p:spPr/>
        <p:txBody>
          <a:bodyPr>
            <a:normAutofit/>
          </a:bodyPr>
          <a:lstStyle/>
          <a:p>
            <a:pPr marL="0" indent="0">
              <a:buNone/>
            </a:pPr>
            <a:endParaRPr lang="en-GB" b="1" dirty="0">
              <a:latin typeface="Times New Roman" panose="02020603050405020304" pitchFamily="18" charset="0"/>
              <a:cs typeface="Times New Roman" panose="02020603050405020304" pitchFamily="18" charset="0"/>
            </a:endParaRPr>
          </a:p>
          <a:p>
            <a:r>
              <a:rPr lang="en-GB" b="1" dirty="0">
                <a:latin typeface="Times New Roman" panose="02020603050405020304" pitchFamily="18" charset="0"/>
                <a:cs typeface="Times New Roman" panose="02020603050405020304" pitchFamily="18" charset="0"/>
              </a:rPr>
              <a:t>As a continuation of the step-up approach after a percutaneous/endoscopic procedure with the same indications</a:t>
            </a:r>
          </a:p>
          <a:p>
            <a:r>
              <a:rPr lang="en-GB" b="1" dirty="0">
                <a:latin typeface="Times New Roman" panose="02020603050405020304" pitchFamily="18" charset="0"/>
                <a:cs typeface="Times New Roman" panose="02020603050405020304" pitchFamily="18" charset="0"/>
              </a:rPr>
              <a:t>Abdominal compartment syndrome</a:t>
            </a:r>
          </a:p>
          <a:p>
            <a:r>
              <a:rPr lang="en-GB" b="1" dirty="0">
                <a:latin typeface="Times New Roman" panose="02020603050405020304" pitchFamily="18" charset="0"/>
                <a:cs typeface="Times New Roman" panose="02020603050405020304" pitchFamily="18" charset="0"/>
              </a:rPr>
              <a:t>Acute ongoing bleeding when endovascular access is unsuccessful</a:t>
            </a:r>
          </a:p>
          <a:p>
            <a:r>
              <a:rPr lang="en-GB" b="1" dirty="0">
                <a:latin typeface="Times New Roman" panose="02020603050405020304" pitchFamily="18" charset="0"/>
                <a:cs typeface="Times New Roman" panose="02020603050405020304" pitchFamily="18" charset="0"/>
              </a:rPr>
              <a:t>Intestinal ischemia or acute necrotizing cholecystitis during acute pancreatitis</a:t>
            </a:r>
          </a:p>
          <a:p>
            <a:r>
              <a:rPr lang="en-GB" b="1" dirty="0">
                <a:latin typeface="Times New Roman" panose="02020603050405020304" pitchFamily="18" charset="0"/>
                <a:cs typeface="Times New Roman" panose="02020603050405020304" pitchFamily="18" charset="0"/>
              </a:rPr>
              <a:t>Intestinal fistula extending into the peripancreatic collection</a:t>
            </a:r>
            <a:endParaRPr lang="en-RS"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239425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5E88E4E-A5B3-D90B-06A3-FB0EEE075BAD}"/>
              </a:ext>
            </a:extLst>
          </p:cNvPr>
          <p:cNvSpPr>
            <a:spLocks noGrp="1"/>
          </p:cNvSpPr>
          <p:nvPr>
            <p:ph idx="1"/>
          </p:nvPr>
        </p:nvSpPr>
        <p:spPr/>
        <p:txBody>
          <a:bodyPr/>
          <a:lstStyle/>
          <a:p>
            <a:r>
              <a:rPr lang="en-GB" b="1" dirty="0">
                <a:latin typeface="Times New Roman" panose="02020603050405020304" pitchFamily="18" charset="0"/>
                <a:cs typeface="Times New Roman" panose="02020603050405020304" pitchFamily="18" charset="0"/>
              </a:rPr>
              <a:t>If emergency surgery is required earlier for other indications, such as abdominal compartment syndrome, bleeding, or bowel necrosis, drainage or </a:t>
            </a:r>
            <a:r>
              <a:rPr lang="en-GB" b="1" dirty="0" err="1">
                <a:latin typeface="Times New Roman" panose="02020603050405020304" pitchFamily="18" charset="0"/>
                <a:cs typeface="Times New Roman" panose="02020603050405020304" pitchFamily="18" charset="0"/>
              </a:rPr>
              <a:t>necrosectomy</a:t>
            </a:r>
            <a:r>
              <a:rPr lang="en-GB" b="1" dirty="0">
                <a:latin typeface="Times New Roman" panose="02020603050405020304" pitchFamily="18" charset="0"/>
                <a:cs typeface="Times New Roman" panose="02020603050405020304" pitchFamily="18" charset="0"/>
              </a:rPr>
              <a:t> is not routinely recommended.</a:t>
            </a:r>
            <a:endParaRPr lang="en-RS"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16021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Content Placeholder 2">
            <a:extLst>
              <a:ext uri="{FF2B5EF4-FFF2-40B4-BE49-F238E27FC236}">
                <a16:creationId xmlns:a16="http://schemas.microsoft.com/office/drawing/2014/main" id="{1CAB340D-A398-17A0-4831-B5CA886C3141}"/>
              </a:ext>
            </a:extLst>
          </p:cNvPr>
          <p:cNvSpPr>
            <a:spLocks noGrp="1" noChangeArrowheads="1"/>
          </p:cNvSpPr>
          <p:nvPr>
            <p:ph idx="4294967295"/>
          </p:nvPr>
        </p:nvSpPr>
        <p:spPr>
          <a:xfrm>
            <a:off x="1524000" y="990600"/>
            <a:ext cx="9144000" cy="4856747"/>
          </a:xfrm>
        </p:spPr>
        <p:txBody>
          <a:bodyPr>
            <a:normAutofit fontScale="92500" lnSpcReduction="10000"/>
          </a:bodyPr>
          <a:lstStyle/>
          <a:p>
            <a:pPr eaLnBrk="1" hangingPunct="1">
              <a:buClr>
                <a:srgbClr val="FF0000"/>
              </a:buClr>
              <a:buFont typeface="Wingdings" pitchFamily="2" charset="2"/>
              <a:buChar char="v"/>
            </a:pPr>
            <a:r>
              <a:rPr lang="en-US" altLang="en-US" sz="3600" b="1" dirty="0">
                <a:latin typeface="Times New Roman" panose="02020603050405020304" pitchFamily="18" charset="0"/>
                <a:cs typeface="Times New Roman" panose="02020603050405020304" pitchFamily="18" charset="0"/>
              </a:rPr>
              <a:t>It is difficult to differentiate from carcinoma</a:t>
            </a:r>
          </a:p>
          <a:p>
            <a:pPr eaLnBrk="1" hangingPunct="1">
              <a:buClr>
                <a:srgbClr val="FF0000"/>
              </a:buClr>
              <a:buFont typeface="Wingdings" pitchFamily="2" charset="2"/>
              <a:buChar char="v"/>
            </a:pPr>
            <a:r>
              <a:rPr lang="en-US" altLang="en-US" sz="3600" b="1" dirty="0">
                <a:latin typeface="Times New Roman" panose="02020603050405020304" pitchFamily="18" charset="0"/>
                <a:cs typeface="Times New Roman" panose="02020603050405020304" pitchFamily="18" charset="0"/>
              </a:rPr>
              <a:t>They are located radiographically</a:t>
            </a:r>
          </a:p>
          <a:p>
            <a:pPr eaLnBrk="1" hangingPunct="1">
              <a:buClr>
                <a:srgbClr val="FF0000"/>
              </a:buClr>
              <a:buFont typeface="Wingdings" pitchFamily="2" charset="2"/>
              <a:buChar char="v"/>
            </a:pPr>
            <a:r>
              <a:rPr lang="en-US" altLang="en-US" sz="3600" b="1" dirty="0">
                <a:latin typeface="Times New Roman" panose="02020603050405020304" pitchFamily="18" charset="0"/>
                <a:cs typeface="Times New Roman" panose="02020603050405020304" pitchFamily="18" charset="0"/>
              </a:rPr>
              <a:t>     calcifications (30-50%)</a:t>
            </a:r>
          </a:p>
          <a:p>
            <a:pPr eaLnBrk="1" hangingPunct="1">
              <a:buClr>
                <a:srgbClr val="FF0000"/>
              </a:buClr>
              <a:buFont typeface="Wingdings" pitchFamily="2" charset="2"/>
              <a:buChar char="v"/>
            </a:pPr>
            <a:r>
              <a:rPr lang="en-US" altLang="en-US" sz="3600" b="1" dirty="0">
                <a:latin typeface="Times New Roman" panose="02020603050405020304" pitchFamily="18" charset="0"/>
                <a:cs typeface="Times New Roman" panose="02020603050405020304" pitchFamily="18" charset="0"/>
              </a:rPr>
              <a:t>ERCP - dilatation of the ductus</a:t>
            </a:r>
          </a:p>
          <a:p>
            <a:pPr eaLnBrk="1" hangingPunct="1">
              <a:buClr>
                <a:srgbClr val="FF0000"/>
              </a:buClr>
              <a:buFont typeface="Wingdings" pitchFamily="2" charset="2"/>
              <a:buChar char="v"/>
            </a:pPr>
            <a:r>
              <a:rPr lang="en-US" altLang="en-US" sz="3600" b="1" dirty="0">
                <a:latin typeface="Times New Roman" panose="02020603050405020304" pitchFamily="18" charset="0"/>
                <a:cs typeface="Times New Roman" panose="02020603050405020304" pitchFamily="18" charset="0"/>
              </a:rPr>
              <a:t>     strictures, cysts, calculus</a:t>
            </a:r>
          </a:p>
          <a:p>
            <a:pPr eaLnBrk="1" hangingPunct="1">
              <a:buClr>
                <a:srgbClr val="FF0000"/>
              </a:buClr>
              <a:buFont typeface="Wingdings" pitchFamily="2" charset="2"/>
              <a:buChar char="v"/>
            </a:pPr>
            <a:r>
              <a:rPr lang="en-US" altLang="en-US" sz="3600" b="1" dirty="0">
                <a:latin typeface="Times New Roman" panose="02020603050405020304" pitchFamily="18" charset="0"/>
                <a:cs typeface="Times New Roman" panose="02020603050405020304" pitchFamily="18" charset="0"/>
              </a:rPr>
              <a:t>CT usually shows dilated duct and atrophic pancreas</a:t>
            </a:r>
          </a:p>
        </p:txBody>
      </p:sp>
      <p:sp>
        <p:nvSpPr>
          <p:cNvPr id="22531" name="Title 1">
            <a:extLst>
              <a:ext uri="{FF2B5EF4-FFF2-40B4-BE49-F238E27FC236}">
                <a16:creationId xmlns:a16="http://schemas.microsoft.com/office/drawing/2014/main" id="{E2DCBDD0-F23C-A867-0213-38F99795FD97}"/>
              </a:ext>
            </a:extLst>
          </p:cNvPr>
          <p:cNvSpPr>
            <a:spLocks noGrp="1"/>
          </p:cNvSpPr>
          <p:nvPr>
            <p:ph type="title" idx="4294967295"/>
          </p:nvPr>
        </p:nvSpPr>
        <p:spPr>
          <a:xfrm>
            <a:off x="1524000" y="0"/>
            <a:ext cx="9144000" cy="990600"/>
          </a:xfrm>
        </p:spPr>
        <p:txBody>
          <a:bodyPr/>
          <a:lstStyle/>
          <a:p>
            <a:pPr algn="ctr">
              <a:defRPr/>
            </a:pPr>
            <a:r>
              <a:rPr lang="en-US" b="1" dirty="0">
                <a:solidFill>
                  <a:schemeClr val="accent6">
                    <a:lumMod val="60000"/>
                    <a:lumOff val="40000"/>
                  </a:schemeClr>
                </a:solidFill>
                <a:latin typeface="Times New Roman" pitchFamily="18" charset="0"/>
                <a:cs typeface="Times New Roman" pitchFamily="18" charset="0"/>
              </a:rPr>
              <a:t>Chronic pancreatitis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Content Placeholder 2">
            <a:extLst>
              <a:ext uri="{FF2B5EF4-FFF2-40B4-BE49-F238E27FC236}">
                <a16:creationId xmlns:a16="http://schemas.microsoft.com/office/drawing/2014/main" id="{F8FD227C-80E9-9460-820B-EBC35861636A}"/>
              </a:ext>
            </a:extLst>
          </p:cNvPr>
          <p:cNvSpPr>
            <a:spLocks noGrp="1" noChangeArrowheads="1"/>
          </p:cNvSpPr>
          <p:nvPr>
            <p:ph idx="4294967295"/>
          </p:nvPr>
        </p:nvSpPr>
        <p:spPr>
          <a:xfrm>
            <a:off x="1524000" y="1066800"/>
            <a:ext cx="9144000" cy="4780547"/>
          </a:xfrm>
        </p:spPr>
        <p:txBody>
          <a:bodyPr>
            <a:normAutofit fontScale="92500" lnSpcReduction="20000"/>
          </a:bodyPr>
          <a:lstStyle/>
          <a:p>
            <a:pPr eaLnBrk="1" hangingPunct="1">
              <a:buClr>
                <a:srgbClr val="FF0000"/>
              </a:buClr>
              <a:buFont typeface="Wingdings" pitchFamily="2" charset="2"/>
              <a:buChar char="v"/>
            </a:pPr>
            <a:r>
              <a:rPr lang="sr-Cyrl-CS" altLang="en-US" sz="4400" b="1" dirty="0">
                <a:latin typeface="Times New Roman" panose="02020603050405020304" pitchFamily="18" charset="0"/>
                <a:cs typeface="Times New Roman" panose="02020603050405020304" pitchFamily="18" charset="0"/>
              </a:rPr>
              <a:t> </a:t>
            </a:r>
            <a:r>
              <a:rPr lang="en-US" altLang="en-US" sz="4400" b="1" dirty="0">
                <a:latin typeface="Times New Roman" panose="02020603050405020304" pitchFamily="18" charset="0"/>
                <a:cs typeface="Times New Roman" panose="02020603050405020304" pitchFamily="18" charset="0"/>
              </a:rPr>
              <a:t>Complications: pseudocyst, diabetes, malnutrition, jaundice, duodenal obstruction and column as a consequence of inflammation and scarring</a:t>
            </a:r>
          </a:p>
          <a:p>
            <a:pPr eaLnBrk="1" hangingPunct="1">
              <a:buClr>
                <a:srgbClr val="FF0000"/>
              </a:buClr>
              <a:buFont typeface="Wingdings" pitchFamily="2" charset="2"/>
              <a:buChar char="v"/>
            </a:pPr>
            <a:r>
              <a:rPr lang="en-US" altLang="en-US" sz="4400" b="1" dirty="0">
                <a:latin typeface="Times New Roman" panose="02020603050405020304" pitchFamily="18" charset="0"/>
                <a:cs typeface="Times New Roman" panose="02020603050405020304" pitchFamily="18" charset="0"/>
              </a:rPr>
              <a:t>  Treatment: medication and surgically</a:t>
            </a:r>
            <a:endParaRPr lang="en-US" altLang="en-US" sz="4000" b="1" dirty="0">
              <a:latin typeface="Times New Roman" panose="02020603050405020304" pitchFamily="18" charset="0"/>
              <a:cs typeface="Times New Roman" panose="02020603050405020304" pitchFamily="18" charset="0"/>
            </a:endParaRPr>
          </a:p>
        </p:txBody>
      </p:sp>
      <p:sp>
        <p:nvSpPr>
          <p:cNvPr id="23555" name="Title 1">
            <a:extLst>
              <a:ext uri="{FF2B5EF4-FFF2-40B4-BE49-F238E27FC236}">
                <a16:creationId xmlns:a16="http://schemas.microsoft.com/office/drawing/2014/main" id="{B42C517B-B50C-EF29-860E-E05A8ACAE363}"/>
              </a:ext>
            </a:extLst>
          </p:cNvPr>
          <p:cNvSpPr>
            <a:spLocks noGrp="1"/>
          </p:cNvSpPr>
          <p:nvPr>
            <p:ph type="title" idx="4294967295"/>
          </p:nvPr>
        </p:nvSpPr>
        <p:spPr>
          <a:xfrm>
            <a:off x="1524000" y="0"/>
            <a:ext cx="9144000" cy="1143000"/>
          </a:xfrm>
        </p:spPr>
        <p:txBody>
          <a:bodyPr/>
          <a:lstStyle/>
          <a:p>
            <a:pPr algn="ctr">
              <a:defRPr/>
            </a:pPr>
            <a:r>
              <a:rPr lang="en-US" b="1" dirty="0">
                <a:solidFill>
                  <a:schemeClr val="accent6">
                    <a:lumMod val="60000"/>
                    <a:lumOff val="40000"/>
                  </a:schemeClr>
                </a:solidFill>
                <a:latin typeface="Times New Roman" pitchFamily="18" charset="0"/>
                <a:cs typeface="Times New Roman" pitchFamily="18" charset="0"/>
              </a:rPr>
              <a:t>Chronic pancreatitis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Content Placeholder 2">
            <a:extLst>
              <a:ext uri="{FF2B5EF4-FFF2-40B4-BE49-F238E27FC236}">
                <a16:creationId xmlns:a16="http://schemas.microsoft.com/office/drawing/2014/main" id="{5E3C31AB-EF11-8EAA-B661-6286628C7D61}"/>
              </a:ext>
            </a:extLst>
          </p:cNvPr>
          <p:cNvSpPr>
            <a:spLocks noGrp="1" noChangeArrowheads="1"/>
          </p:cNvSpPr>
          <p:nvPr>
            <p:ph idx="4294967295"/>
          </p:nvPr>
        </p:nvSpPr>
        <p:spPr>
          <a:xfrm>
            <a:off x="1524000" y="1219200"/>
            <a:ext cx="9144000" cy="4507832"/>
          </a:xfrm>
        </p:spPr>
        <p:txBody>
          <a:bodyPr>
            <a:normAutofit fontScale="92500" lnSpcReduction="20000"/>
          </a:bodyPr>
          <a:lstStyle/>
          <a:p>
            <a:pPr eaLnBrk="1" hangingPunct="1">
              <a:buClr>
                <a:srgbClr val="FF0000"/>
              </a:buClr>
              <a:buFont typeface="Wingdings" pitchFamily="2" charset="2"/>
              <a:buChar char="v"/>
            </a:pPr>
            <a:r>
              <a:rPr lang="en-GB" altLang="en-US" sz="4000" b="1" dirty="0">
                <a:latin typeface="Times New Roman" panose="02020603050405020304" pitchFamily="18" charset="0"/>
                <a:cs typeface="Times New Roman" panose="02020603050405020304" pitchFamily="18" charset="0"/>
              </a:rPr>
              <a:t>Carcinoma - head, periampullary, body, tail – adenocarcinoma</a:t>
            </a:r>
          </a:p>
          <a:p>
            <a:pPr eaLnBrk="1" hangingPunct="1">
              <a:buClr>
                <a:srgbClr val="FF0000"/>
              </a:buClr>
              <a:buFont typeface="Wingdings" pitchFamily="2" charset="2"/>
              <a:buChar char="v"/>
            </a:pPr>
            <a:r>
              <a:rPr lang="en-GB" altLang="en-US" sz="4000" b="1" dirty="0">
                <a:latin typeface="Times New Roman" panose="02020603050405020304" pitchFamily="18" charset="0"/>
                <a:cs typeface="Times New Roman" panose="02020603050405020304" pitchFamily="18" charset="0"/>
              </a:rPr>
              <a:t>  Insulin, gastrin (Zollinger Ellison syndrome)</a:t>
            </a:r>
          </a:p>
          <a:p>
            <a:pPr eaLnBrk="1" hangingPunct="1">
              <a:buClr>
                <a:srgbClr val="FF0000"/>
              </a:buClr>
              <a:buFont typeface="Wingdings" pitchFamily="2" charset="2"/>
              <a:buChar char="v"/>
            </a:pPr>
            <a:r>
              <a:rPr lang="en-GB" altLang="en-US" sz="4000" b="1" dirty="0">
                <a:latin typeface="Times New Roman" panose="02020603050405020304" pitchFamily="18" charset="0"/>
                <a:cs typeface="Times New Roman" panose="02020603050405020304" pitchFamily="18" charset="0"/>
              </a:rPr>
              <a:t>   VIPOMA</a:t>
            </a:r>
          </a:p>
          <a:p>
            <a:pPr eaLnBrk="1" hangingPunct="1">
              <a:buClr>
                <a:srgbClr val="FF0000"/>
              </a:buClr>
              <a:buFont typeface="Wingdings" pitchFamily="2" charset="2"/>
              <a:buChar char="v"/>
            </a:pPr>
            <a:r>
              <a:rPr lang="en-GB" altLang="en-US" sz="4000" b="1" dirty="0">
                <a:latin typeface="Times New Roman" panose="02020603050405020304" pitchFamily="18" charset="0"/>
                <a:cs typeface="Times New Roman" panose="02020603050405020304" pitchFamily="18" charset="0"/>
              </a:rPr>
              <a:t>   Treatment: surgical- (radical and palliative)</a:t>
            </a:r>
            <a:endParaRPr lang="en-US" altLang="en-US" sz="4000" b="1" dirty="0">
              <a:latin typeface="Times New Roman" panose="02020603050405020304" pitchFamily="18" charset="0"/>
              <a:cs typeface="Times New Roman" panose="02020603050405020304" pitchFamily="18" charset="0"/>
            </a:endParaRPr>
          </a:p>
        </p:txBody>
      </p:sp>
      <p:sp>
        <p:nvSpPr>
          <p:cNvPr id="24579" name="Title 1">
            <a:extLst>
              <a:ext uri="{FF2B5EF4-FFF2-40B4-BE49-F238E27FC236}">
                <a16:creationId xmlns:a16="http://schemas.microsoft.com/office/drawing/2014/main" id="{279FC99D-9CAD-EB33-4CDC-3B225058993F}"/>
              </a:ext>
            </a:extLst>
          </p:cNvPr>
          <p:cNvSpPr>
            <a:spLocks noGrp="1"/>
          </p:cNvSpPr>
          <p:nvPr>
            <p:ph type="title" idx="4294967295"/>
          </p:nvPr>
        </p:nvSpPr>
        <p:spPr>
          <a:xfrm>
            <a:off x="1524000" y="0"/>
            <a:ext cx="9144000" cy="1219200"/>
          </a:xfrm>
        </p:spPr>
        <p:txBody>
          <a:bodyPr/>
          <a:lstStyle/>
          <a:p>
            <a:pPr algn="ctr">
              <a:defRPr/>
            </a:pPr>
            <a:r>
              <a:rPr lang="en-US" b="1" dirty="0">
                <a:solidFill>
                  <a:schemeClr val="accent6">
                    <a:lumMod val="60000"/>
                    <a:lumOff val="40000"/>
                  </a:schemeClr>
                </a:solidFill>
                <a:latin typeface="Times New Roman" pitchFamily="18" charset="0"/>
                <a:cs typeface="Times New Roman" pitchFamily="18" charset="0"/>
              </a:rPr>
              <a:t>Pancreatic malignancies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Content Placeholder 2">
            <a:extLst>
              <a:ext uri="{FF2B5EF4-FFF2-40B4-BE49-F238E27FC236}">
                <a16:creationId xmlns:a16="http://schemas.microsoft.com/office/drawing/2014/main" id="{84C6318C-2ED7-3E3A-5A48-06536D1AAFD0}"/>
              </a:ext>
            </a:extLst>
          </p:cNvPr>
          <p:cNvSpPr>
            <a:spLocks noGrp="1" noChangeArrowheads="1"/>
          </p:cNvSpPr>
          <p:nvPr>
            <p:ph idx="4294967295"/>
          </p:nvPr>
        </p:nvSpPr>
        <p:spPr>
          <a:xfrm>
            <a:off x="1524000" y="457200"/>
            <a:ext cx="9144000" cy="5943600"/>
          </a:xfrm>
        </p:spPr>
        <p:txBody>
          <a:bodyPr>
            <a:normAutofit fontScale="92500" lnSpcReduction="20000"/>
          </a:bodyPr>
          <a:lstStyle/>
          <a:p>
            <a:pPr eaLnBrk="1" hangingPunct="1">
              <a:buClr>
                <a:srgbClr val="FF0000"/>
              </a:buClr>
              <a:buFont typeface="Wingdings" pitchFamily="2" charset="2"/>
              <a:buChar char="v"/>
            </a:pPr>
            <a:r>
              <a:rPr lang="en-US" altLang="en-US" sz="2800" b="1" dirty="0">
                <a:latin typeface="Times New Roman" panose="02020603050405020304" pitchFamily="18" charset="0"/>
                <a:cs typeface="Times New Roman" panose="02020603050405020304" pitchFamily="18" charset="0"/>
              </a:rPr>
              <a:t>Main pancreatic duct</a:t>
            </a:r>
          </a:p>
          <a:p>
            <a:pPr eaLnBrk="1" hangingPunct="1">
              <a:buClr>
                <a:srgbClr val="FF0000"/>
              </a:buClr>
              <a:buFont typeface="Wingdings" pitchFamily="2" charset="2"/>
              <a:buChar char="v"/>
            </a:pPr>
            <a:r>
              <a:rPr lang="en-US" altLang="en-US" sz="2800" b="1" dirty="0">
                <a:latin typeface="Times New Roman" panose="02020603050405020304" pitchFamily="18" charset="0"/>
                <a:cs typeface="Times New Roman" panose="02020603050405020304" pitchFamily="18" charset="0"/>
              </a:rPr>
              <a:t>     (</a:t>
            </a:r>
            <a:r>
              <a:rPr lang="en-US" altLang="en-US" sz="2800" b="1" dirty="0" err="1">
                <a:latin typeface="Times New Roman" panose="02020603050405020304" pitchFamily="18" charset="0"/>
                <a:cs typeface="Times New Roman" panose="02020603050405020304" pitchFamily="18" charset="0"/>
              </a:rPr>
              <a:t>Wirzung's</a:t>
            </a:r>
            <a:r>
              <a:rPr lang="en-US" altLang="en-US" sz="2800" b="1" dirty="0">
                <a:latin typeface="Times New Roman" panose="02020603050405020304" pitchFamily="18" charset="0"/>
                <a:cs typeface="Times New Roman" panose="02020603050405020304" pitchFamily="18" charset="0"/>
              </a:rPr>
              <a:t> canal) passes through the whole</a:t>
            </a:r>
          </a:p>
          <a:p>
            <a:pPr eaLnBrk="1" hangingPunct="1">
              <a:buClr>
                <a:srgbClr val="FF0000"/>
              </a:buClr>
              <a:buFont typeface="Wingdings" pitchFamily="2" charset="2"/>
              <a:buChar char="v"/>
            </a:pPr>
            <a:r>
              <a:rPr lang="en-US" altLang="en-US" sz="2800" b="1" dirty="0">
                <a:latin typeface="Times New Roman" panose="02020603050405020304" pitchFamily="18" charset="0"/>
                <a:cs typeface="Times New Roman" panose="02020603050405020304" pitchFamily="18" charset="0"/>
              </a:rPr>
              <a:t>     the length of the pancreas</a:t>
            </a:r>
          </a:p>
          <a:p>
            <a:pPr eaLnBrk="1" hangingPunct="1">
              <a:buClr>
                <a:srgbClr val="FF0000"/>
              </a:buClr>
              <a:buFont typeface="Wingdings" pitchFamily="2" charset="2"/>
              <a:buChar char="v"/>
            </a:pPr>
            <a:r>
              <a:rPr lang="en-US" altLang="en-US" sz="2800" b="1" dirty="0">
                <a:latin typeface="Times New Roman" panose="02020603050405020304" pitchFamily="18" charset="0"/>
                <a:cs typeface="Times New Roman" panose="02020603050405020304" pitchFamily="18" charset="0"/>
              </a:rPr>
              <a:t>It merges with the common bile water</a:t>
            </a:r>
          </a:p>
          <a:p>
            <a:pPr eaLnBrk="1" hangingPunct="1">
              <a:buClr>
                <a:srgbClr val="FF0000"/>
              </a:buClr>
              <a:buFont typeface="Wingdings" pitchFamily="2" charset="2"/>
              <a:buChar char="v"/>
            </a:pPr>
            <a:r>
              <a:rPr lang="en-US" altLang="en-US" sz="2800" b="1" dirty="0">
                <a:latin typeface="Times New Roman" panose="02020603050405020304" pitchFamily="18" charset="0"/>
                <a:cs typeface="Times New Roman" panose="02020603050405020304" pitchFamily="18" charset="0"/>
              </a:rPr>
              <a:t>     ( CBD ) in Water's ampulla</a:t>
            </a:r>
          </a:p>
          <a:p>
            <a:pPr eaLnBrk="1" hangingPunct="1">
              <a:buClr>
                <a:srgbClr val="FF0000"/>
              </a:buClr>
              <a:buFont typeface="Wingdings" pitchFamily="2" charset="2"/>
              <a:buChar char="v"/>
            </a:pPr>
            <a:r>
              <a:rPr lang="en-US" altLang="en-US" sz="2800" b="1" dirty="0">
                <a:latin typeface="Times New Roman" panose="02020603050405020304" pitchFamily="18" charset="0"/>
                <a:cs typeface="Times New Roman" panose="02020603050405020304" pitchFamily="18" charset="0"/>
              </a:rPr>
              <a:t>  2 to 4 mm diameter, drains up to</a:t>
            </a:r>
          </a:p>
          <a:p>
            <a:pPr eaLnBrk="1" hangingPunct="1">
              <a:buClr>
                <a:srgbClr val="FF0000"/>
              </a:buClr>
              <a:buFont typeface="Wingdings" pitchFamily="2" charset="2"/>
              <a:buChar char="v"/>
            </a:pPr>
            <a:r>
              <a:rPr lang="en-US" altLang="en-US" sz="2800" b="1" dirty="0">
                <a:latin typeface="Times New Roman" panose="02020603050405020304" pitchFamily="18" charset="0"/>
                <a:cs typeface="Times New Roman" panose="02020603050405020304" pitchFamily="18" charset="0"/>
              </a:rPr>
              <a:t>      20 secondary branches</a:t>
            </a:r>
          </a:p>
          <a:p>
            <a:pPr eaLnBrk="1" hangingPunct="1">
              <a:buClr>
                <a:srgbClr val="FF0000"/>
              </a:buClr>
              <a:buFont typeface="Wingdings" pitchFamily="2" charset="2"/>
              <a:buChar char="v"/>
            </a:pPr>
            <a:r>
              <a:rPr lang="en-US" altLang="en-US" sz="2800" b="1" dirty="0">
                <a:latin typeface="Times New Roman" panose="02020603050405020304" pitchFamily="18" charset="0"/>
                <a:cs typeface="Times New Roman" panose="02020603050405020304" pitchFamily="18" charset="0"/>
              </a:rPr>
              <a:t>  The pressure in it is 15 - 30 mm Hg</a:t>
            </a:r>
          </a:p>
          <a:p>
            <a:pPr eaLnBrk="1" hangingPunct="1">
              <a:buClr>
                <a:srgbClr val="FF0000"/>
              </a:buClr>
              <a:buFont typeface="Wingdings" pitchFamily="2" charset="2"/>
              <a:buChar char="v"/>
            </a:pPr>
            <a:r>
              <a:rPr lang="en-US" altLang="en-US" sz="2800" b="1" dirty="0">
                <a:latin typeface="Times New Roman" panose="02020603050405020304" pitchFamily="18" charset="0"/>
                <a:cs typeface="Times New Roman" panose="02020603050405020304" pitchFamily="18" charset="0"/>
              </a:rPr>
              <a:t>      ( CBD 7 – 17 ) which prevents reflux</a:t>
            </a:r>
          </a:p>
          <a:p>
            <a:pPr eaLnBrk="1" hangingPunct="1">
              <a:buClr>
                <a:srgbClr val="FF0000"/>
              </a:buClr>
              <a:buFont typeface="Wingdings" pitchFamily="2" charset="2"/>
              <a:buChar char="v"/>
            </a:pPr>
            <a:r>
              <a:rPr lang="en-US" altLang="en-US" sz="2800" b="1" dirty="0">
                <a:latin typeface="Times New Roman" panose="02020603050405020304" pitchFamily="18" charset="0"/>
                <a:cs typeface="Times New Roman" panose="02020603050405020304" pitchFamily="18" charset="0"/>
              </a:rPr>
              <a:t>  Auxiliary (small) pancreatic duct</a:t>
            </a:r>
          </a:p>
          <a:p>
            <a:pPr eaLnBrk="1" hangingPunct="1">
              <a:buClr>
                <a:srgbClr val="FF0000"/>
              </a:buClr>
              <a:buFont typeface="Wingdings" pitchFamily="2" charset="2"/>
              <a:buChar char="v"/>
            </a:pPr>
            <a:r>
              <a:rPr lang="en-US" altLang="en-US" sz="2800" b="1" dirty="0">
                <a:latin typeface="Times New Roman" panose="02020603050405020304" pitchFamily="18" charset="0"/>
                <a:cs typeface="Times New Roman" panose="02020603050405020304" pitchFamily="18" charset="0"/>
              </a:rPr>
              <a:t>      (Santorini)</a:t>
            </a:r>
            <a:endParaRPr lang="en-US" altLang="en-US" dirty="0"/>
          </a:p>
        </p:txBody>
      </p:sp>
      <p:sp>
        <p:nvSpPr>
          <p:cNvPr id="11267" name="Title 1">
            <a:extLst>
              <a:ext uri="{FF2B5EF4-FFF2-40B4-BE49-F238E27FC236}">
                <a16:creationId xmlns:a16="http://schemas.microsoft.com/office/drawing/2014/main" id="{A5608C0F-9217-347E-B9E4-183A28BA9E9D}"/>
              </a:ext>
            </a:extLst>
          </p:cNvPr>
          <p:cNvSpPr>
            <a:spLocks noGrp="1"/>
          </p:cNvSpPr>
          <p:nvPr>
            <p:ph type="title" idx="4294967295"/>
          </p:nvPr>
        </p:nvSpPr>
        <p:spPr>
          <a:xfrm>
            <a:off x="1524000" y="0"/>
            <a:ext cx="9144000" cy="533400"/>
          </a:xfrm>
        </p:spPr>
        <p:txBody>
          <a:bodyPr>
            <a:normAutofit/>
          </a:bodyPr>
          <a:lstStyle/>
          <a:p>
            <a:pPr algn="ctr">
              <a:defRPr/>
            </a:pPr>
            <a:r>
              <a:rPr lang="en-US" b="1" dirty="0">
                <a:solidFill>
                  <a:schemeClr val="accent6">
                    <a:lumMod val="60000"/>
                    <a:lumOff val="40000"/>
                  </a:schemeClr>
                </a:solidFill>
                <a:latin typeface="Times New Roman" pitchFamily="18" charset="0"/>
                <a:cs typeface="Times New Roman" pitchFamily="18" charset="0"/>
              </a:rPr>
              <a:t>П</a:t>
            </a:r>
            <a:r>
              <a:rPr lang="sr-Cyrl-CS" b="1" dirty="0">
                <a:solidFill>
                  <a:schemeClr val="accent6">
                    <a:lumMod val="60000"/>
                    <a:lumOff val="40000"/>
                  </a:schemeClr>
                </a:solidFill>
                <a:latin typeface="Times New Roman" pitchFamily="18" charset="0"/>
                <a:cs typeface="Times New Roman" pitchFamily="18" charset="0"/>
              </a:rPr>
              <a:t>анкреас</a:t>
            </a:r>
            <a:r>
              <a:rPr lang="en-US" b="1" dirty="0">
                <a:solidFill>
                  <a:schemeClr val="accent6">
                    <a:lumMod val="60000"/>
                    <a:lumOff val="40000"/>
                  </a:schemeClr>
                </a:solidFill>
                <a:latin typeface="Times New Roman" pitchFamily="18" charset="0"/>
                <a:cs typeface="Times New Roman" pitchFamily="18" charset="0"/>
              </a:rPr>
              <a:t> </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58A706F8-6B5A-54DB-7F5E-B859E001AD8C}"/>
              </a:ext>
            </a:extLst>
          </p:cNvPr>
          <p:cNvSpPr>
            <a:spLocks noGrp="1"/>
          </p:cNvSpPr>
          <p:nvPr>
            <p:ph type="title"/>
          </p:nvPr>
        </p:nvSpPr>
        <p:spPr/>
        <p:txBody>
          <a:bodyPr/>
          <a:lstStyle/>
          <a:p>
            <a:pPr algn="ctr"/>
            <a:r>
              <a:rPr lang="sr-Latn-RS" dirty="0" err="1"/>
              <a:t>Whipple</a:t>
            </a:r>
            <a:endParaRPr lang="sr-Latn-RS" dirty="0"/>
          </a:p>
        </p:txBody>
      </p:sp>
      <p:pic>
        <p:nvPicPr>
          <p:cNvPr id="5" name="Čuvar mesta za sadržaj 4">
            <a:extLst>
              <a:ext uri="{FF2B5EF4-FFF2-40B4-BE49-F238E27FC236}">
                <a16:creationId xmlns:a16="http://schemas.microsoft.com/office/drawing/2014/main" id="{5523131A-32A6-4BA2-F4CF-E380858C77EF}"/>
              </a:ext>
            </a:extLst>
          </p:cNvPr>
          <p:cNvPicPr>
            <a:picLocks noGrp="1" noChangeAspect="1"/>
          </p:cNvPicPr>
          <p:nvPr>
            <p:ph idx="1"/>
          </p:nvPr>
        </p:nvPicPr>
        <p:blipFill>
          <a:blip r:embed="rId2"/>
          <a:stretch>
            <a:fillRect/>
          </a:stretch>
        </p:blipFill>
        <p:spPr>
          <a:xfrm>
            <a:off x="2811566" y="1529697"/>
            <a:ext cx="7007551" cy="3156325"/>
          </a:xfrm>
        </p:spPr>
      </p:pic>
      <p:sp>
        <p:nvSpPr>
          <p:cNvPr id="7" name="Okvir za tekst 6">
            <a:extLst>
              <a:ext uri="{FF2B5EF4-FFF2-40B4-BE49-F238E27FC236}">
                <a16:creationId xmlns:a16="http://schemas.microsoft.com/office/drawing/2014/main" id="{465AA1D0-C48A-5599-ED42-057B4E7FD583}"/>
              </a:ext>
            </a:extLst>
          </p:cNvPr>
          <p:cNvSpPr txBox="1"/>
          <p:nvPr/>
        </p:nvSpPr>
        <p:spPr>
          <a:xfrm>
            <a:off x="3045152" y="4920248"/>
            <a:ext cx="6101696" cy="707886"/>
          </a:xfrm>
          <a:prstGeom prst="rect">
            <a:avLst/>
          </a:prstGeom>
          <a:noFill/>
        </p:spPr>
        <p:txBody>
          <a:bodyPr wrap="square">
            <a:spAutoFit/>
          </a:bodyPr>
          <a:lstStyle/>
          <a:p>
            <a:r>
              <a:rPr lang="sr-Latn-RS" sz="1000" dirty="0" err="1"/>
              <a:t>Tangtawee</a:t>
            </a:r>
            <a:r>
              <a:rPr lang="sr-Latn-RS" sz="1000" dirty="0"/>
              <a:t>, P, </a:t>
            </a:r>
            <a:r>
              <a:rPr lang="sr-Latn-RS" sz="1000" dirty="0" err="1"/>
              <a:t>Mingphruedhi</a:t>
            </a:r>
            <a:r>
              <a:rPr lang="sr-Latn-RS" sz="1000" dirty="0"/>
              <a:t>, S, </a:t>
            </a:r>
            <a:r>
              <a:rPr lang="sr-Latn-RS" sz="1000" dirty="0" err="1"/>
              <a:t>Rungsakulkij</a:t>
            </a:r>
            <a:r>
              <a:rPr lang="sr-Latn-RS" sz="1000" dirty="0"/>
              <a:t>, N, </a:t>
            </a:r>
            <a:r>
              <a:rPr lang="sr-Latn-RS" sz="1000" dirty="0" err="1"/>
              <a:t>Suragul</a:t>
            </a:r>
            <a:r>
              <a:rPr lang="sr-Latn-RS" sz="1000" dirty="0"/>
              <a:t>, W, </a:t>
            </a:r>
            <a:r>
              <a:rPr lang="sr-Latn-RS" sz="1000" dirty="0" err="1"/>
              <a:t>Vassanasiri</a:t>
            </a:r>
            <a:r>
              <a:rPr lang="sr-Latn-RS" sz="1000" dirty="0"/>
              <a:t>, W, </a:t>
            </a:r>
            <a:r>
              <a:rPr lang="sr-Latn-RS" sz="1000" dirty="0" err="1"/>
              <a:t>Muangkaew</a:t>
            </a:r>
            <a:r>
              <a:rPr lang="sr-Latn-RS" sz="1000" dirty="0"/>
              <a:t>, P. </a:t>
            </a:r>
            <a:r>
              <a:rPr lang="sr-Latn-RS" sz="1000" dirty="0" err="1"/>
              <a:t>Prospective</a:t>
            </a:r>
            <a:r>
              <a:rPr lang="sr-Latn-RS" sz="1000" dirty="0"/>
              <a:t> </a:t>
            </a:r>
            <a:r>
              <a:rPr lang="sr-Latn-RS" sz="1000" dirty="0" err="1"/>
              <a:t>randomized</a:t>
            </a:r>
            <a:r>
              <a:rPr lang="sr-Latn-RS" sz="1000" dirty="0"/>
              <a:t> </a:t>
            </a:r>
            <a:r>
              <a:rPr lang="sr-Latn-RS" sz="1000" dirty="0" err="1"/>
              <a:t>controlled</a:t>
            </a:r>
            <a:r>
              <a:rPr lang="sr-Latn-RS" sz="1000" dirty="0"/>
              <a:t> </a:t>
            </a:r>
            <a:r>
              <a:rPr lang="sr-Latn-RS" sz="1000" dirty="0" err="1"/>
              <a:t>trial</a:t>
            </a:r>
            <a:r>
              <a:rPr lang="sr-Latn-RS" sz="1000" dirty="0"/>
              <a:t> </a:t>
            </a:r>
            <a:r>
              <a:rPr lang="sr-Latn-RS" sz="1000" dirty="0" err="1"/>
              <a:t>of</a:t>
            </a:r>
            <a:r>
              <a:rPr lang="sr-Latn-RS" sz="1000" dirty="0"/>
              <a:t> </a:t>
            </a:r>
            <a:r>
              <a:rPr lang="sr-Latn-RS" sz="1000" dirty="0" err="1"/>
              <a:t>omental</a:t>
            </a:r>
            <a:r>
              <a:rPr lang="sr-Latn-RS" sz="1000" dirty="0"/>
              <a:t> </a:t>
            </a:r>
            <a:r>
              <a:rPr lang="sr-Latn-RS" sz="1000" dirty="0" err="1"/>
              <a:t>roll-up</a:t>
            </a:r>
            <a:r>
              <a:rPr lang="sr-Latn-RS" sz="1000" dirty="0"/>
              <a:t> </a:t>
            </a:r>
            <a:r>
              <a:rPr lang="sr-Latn-RS" sz="1000" dirty="0" err="1"/>
              <a:t>technique</a:t>
            </a:r>
            <a:r>
              <a:rPr lang="sr-Latn-RS" sz="1000" dirty="0"/>
              <a:t> on </a:t>
            </a:r>
            <a:r>
              <a:rPr lang="sr-Latn-RS" sz="1000" dirty="0" err="1"/>
              <a:t>pancreatojejunostomy</a:t>
            </a:r>
            <a:r>
              <a:rPr lang="sr-Latn-RS" sz="1000" dirty="0"/>
              <a:t> </a:t>
            </a:r>
            <a:r>
              <a:rPr lang="sr-Latn-RS" sz="1000" dirty="0" err="1"/>
              <a:t>anastomosis</a:t>
            </a:r>
            <a:r>
              <a:rPr lang="sr-Latn-RS" sz="1000" dirty="0"/>
              <a:t> </a:t>
            </a:r>
            <a:r>
              <a:rPr lang="sr-Latn-RS" sz="1000" dirty="0" err="1"/>
              <a:t>for</a:t>
            </a:r>
            <a:r>
              <a:rPr lang="sr-Latn-RS" sz="1000" dirty="0"/>
              <a:t> </a:t>
            </a:r>
            <a:r>
              <a:rPr lang="sr-Latn-RS" sz="1000" dirty="0" err="1"/>
              <a:t>reducing</a:t>
            </a:r>
            <a:r>
              <a:rPr lang="sr-Latn-RS" sz="1000" dirty="0"/>
              <a:t> </a:t>
            </a:r>
            <a:r>
              <a:rPr lang="sr-Latn-RS" sz="1000" dirty="0" err="1"/>
              <a:t>perioperative</a:t>
            </a:r>
            <a:r>
              <a:rPr lang="sr-Latn-RS" sz="1000" dirty="0"/>
              <a:t> </a:t>
            </a:r>
            <a:r>
              <a:rPr lang="sr-Latn-RS" sz="1000" dirty="0" err="1"/>
              <a:t>complication</a:t>
            </a:r>
            <a:r>
              <a:rPr lang="sr-Latn-RS" sz="1000" dirty="0"/>
              <a:t> in </a:t>
            </a:r>
            <a:r>
              <a:rPr lang="sr-Latn-RS" sz="1000" dirty="0" err="1"/>
              <a:t>patients</a:t>
            </a:r>
            <a:r>
              <a:rPr lang="sr-Latn-RS" sz="1000" dirty="0"/>
              <a:t> </a:t>
            </a:r>
            <a:r>
              <a:rPr lang="sr-Latn-RS" sz="1000" dirty="0" err="1"/>
              <a:t>undergoing</a:t>
            </a:r>
            <a:r>
              <a:rPr lang="sr-Latn-RS" sz="1000" dirty="0"/>
              <a:t> </a:t>
            </a:r>
            <a:r>
              <a:rPr lang="sr-Latn-RS" sz="1000" dirty="0" err="1"/>
              <a:t>pancreatoduodenectomy</a:t>
            </a:r>
            <a:r>
              <a:rPr lang="sr-Latn-RS" sz="1000" dirty="0"/>
              <a:t>. J </a:t>
            </a:r>
            <a:r>
              <a:rPr lang="sr-Latn-RS" sz="1000" dirty="0" err="1"/>
              <a:t>Hepatobiliary</a:t>
            </a:r>
            <a:r>
              <a:rPr lang="sr-Latn-RS" sz="1000" dirty="0"/>
              <a:t> </a:t>
            </a:r>
            <a:r>
              <a:rPr lang="sr-Latn-RS" sz="1000" dirty="0" err="1"/>
              <a:t>Pancreat</a:t>
            </a:r>
            <a:r>
              <a:rPr lang="sr-Latn-RS" sz="1000" dirty="0"/>
              <a:t> Sci. 2021; 28: 450– 456. https://doi.org/10.1002/jhbp.948</a:t>
            </a:r>
          </a:p>
        </p:txBody>
      </p:sp>
    </p:spTree>
    <p:extLst>
      <p:ext uri="{BB962C8B-B14F-4D97-AF65-F5344CB8AC3E}">
        <p14:creationId xmlns:p14="http://schemas.microsoft.com/office/powerpoint/2010/main" val="103384304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CE580D1-F917-4567-AFB4-99AA9B52AD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11" name="Picture 10">
            <a:extLst>
              <a:ext uri="{FF2B5EF4-FFF2-40B4-BE49-F238E27FC236}">
                <a16:creationId xmlns:a16="http://schemas.microsoft.com/office/drawing/2014/main" id="{1F5620B8-A2D8-4568-B566-F0453A0D916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3" name="Straight Connector 12">
            <a:extLst>
              <a:ext uri="{FF2B5EF4-FFF2-40B4-BE49-F238E27FC236}">
                <a16:creationId xmlns:a16="http://schemas.microsoft.com/office/drawing/2014/main" id="{1C7D2BA4-4B7A-4596-8BCC-5CF71542389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9D4B225-18E9-4C5B-94D8-2ABE6D161E4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 useBgFill="1">
        <p:nvSpPr>
          <p:cNvPr id="17" name="Rectangle 16">
            <a:extLst>
              <a:ext uri="{FF2B5EF4-FFF2-40B4-BE49-F238E27FC236}">
                <a16:creationId xmlns:a16="http://schemas.microsoft.com/office/drawing/2014/main" id="{021A4066-B261-49FE-952E-A0FE3EE75C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a:extLst>
              <a:ext uri="{FF2B5EF4-FFF2-40B4-BE49-F238E27FC236}">
                <a16:creationId xmlns:a16="http://schemas.microsoft.com/office/drawing/2014/main" id="{381B4579-E2EA-4BD7-94FF-0A0BEE135C6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3530885"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1" name="Rectangle 20">
            <a:extLst>
              <a:ext uri="{FF2B5EF4-FFF2-40B4-BE49-F238E27FC236}">
                <a16:creationId xmlns:a16="http://schemas.microsoft.com/office/drawing/2014/main" id="{81958111-BC13-4D45-AB27-0C2C83F9BA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3" name="TextBox 2">
            <a:extLst>
              <a:ext uri="{FF2B5EF4-FFF2-40B4-BE49-F238E27FC236}">
                <a16:creationId xmlns:a16="http://schemas.microsoft.com/office/drawing/2014/main" id="{8D488D5C-4954-E60D-DF68-429863A1CF9C}"/>
              </a:ext>
            </a:extLst>
          </p:cNvPr>
          <p:cNvSpPr txBox="1"/>
          <p:nvPr/>
        </p:nvSpPr>
        <p:spPr>
          <a:xfrm>
            <a:off x="1451581" y="2015732"/>
            <a:ext cx="3526523" cy="3450613"/>
          </a:xfrm>
          <a:prstGeom prst="rect">
            <a:avLst/>
          </a:prstGeom>
        </p:spPr>
        <p:txBody>
          <a:bodyPr vert="horz" lIns="91440" tIns="45720" rIns="91440" bIns="45720" rtlCol="0" anchor="t">
            <a:normAutofit/>
          </a:bodyPr>
          <a:lstStyle/>
          <a:p>
            <a:pPr indent="-228600" defTabSz="914400">
              <a:lnSpc>
                <a:spcPct val="120000"/>
              </a:lnSpc>
              <a:spcAft>
                <a:spcPts val="600"/>
              </a:spcAft>
              <a:buClr>
                <a:schemeClr val="accent1"/>
              </a:buClr>
              <a:buSzPct val="100000"/>
              <a:buFont typeface="Arial" panose="020B0604020202020204" pitchFamily="34" charset="0"/>
              <a:buChar char="•"/>
            </a:pPr>
            <a:r>
              <a:rPr lang="en-US" dirty="0"/>
              <a:t>Macroscopic specimen achieved by cephalic </a:t>
            </a:r>
            <a:r>
              <a:rPr lang="en-US" dirty="0" err="1"/>
              <a:t>duodenopancreatectomy</a:t>
            </a:r>
            <a:r>
              <a:rPr lang="en-US" dirty="0"/>
              <a:t>, containing duodenum, the head of the pancreas with tumor, the part of common bile duct (marked by</a:t>
            </a:r>
          </a:p>
          <a:p>
            <a:pPr defTabSz="914400">
              <a:lnSpc>
                <a:spcPct val="120000"/>
              </a:lnSpc>
              <a:spcAft>
                <a:spcPts val="600"/>
              </a:spcAft>
              <a:buClr>
                <a:schemeClr val="accent1"/>
              </a:buClr>
              <a:buSzPct val="100000"/>
            </a:pPr>
            <a:r>
              <a:rPr lang="en-US" dirty="0"/>
              <a:t>instrument) and gallbladder.</a:t>
            </a:r>
          </a:p>
        </p:txBody>
      </p:sp>
      <p:grpSp>
        <p:nvGrpSpPr>
          <p:cNvPr id="23" name="Group 22">
            <a:extLst>
              <a:ext uri="{FF2B5EF4-FFF2-40B4-BE49-F238E27FC236}">
                <a16:creationId xmlns:a16="http://schemas.microsoft.com/office/drawing/2014/main" id="{82188758-E18A-4CE5-9D03-F4BF5D887C3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60131" y="482171"/>
            <a:ext cx="6091791" cy="5149101"/>
            <a:chOff x="5446003" y="583365"/>
            <a:chExt cx="6091790" cy="5181928"/>
          </a:xfrm>
        </p:grpSpPr>
        <p:sp>
          <p:nvSpPr>
            <p:cNvPr id="24" name="Rectangle 23">
              <a:extLst>
                <a:ext uri="{FF2B5EF4-FFF2-40B4-BE49-F238E27FC236}">
                  <a16:creationId xmlns:a16="http://schemas.microsoft.com/office/drawing/2014/main" id="{821513DD-C15F-4381-AEA6-ED9E5E218C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6003" y="583365"/>
              <a:ext cx="6091790" cy="5181928"/>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CED2DE01-7F43-4858-85FC-27022DA781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64828" y="915807"/>
              <a:ext cx="5461779" cy="4494927"/>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4" name="Picture 3">
            <a:extLst>
              <a:ext uri="{FF2B5EF4-FFF2-40B4-BE49-F238E27FC236}">
                <a16:creationId xmlns:a16="http://schemas.microsoft.com/office/drawing/2014/main" id="{DBEB5197-076A-58C0-5A2F-9DE47D650B8D}"/>
              </a:ext>
            </a:extLst>
          </p:cNvPr>
          <p:cNvPicPr>
            <a:picLocks noChangeAspect="1"/>
          </p:cNvPicPr>
          <p:nvPr/>
        </p:nvPicPr>
        <p:blipFill rotWithShape="1">
          <a:blip r:embed="rId3" cstate="print"/>
          <a:srcRect l="6467" r="-2" b="-2"/>
          <a:stretch/>
        </p:blipFill>
        <p:spPr bwMode="auto">
          <a:xfrm>
            <a:off x="5871411" y="895149"/>
            <a:ext cx="5284269" cy="4263992"/>
          </a:xfrm>
          <a:prstGeom prst="rect">
            <a:avLst/>
          </a:prstGeom>
          <a:noFill/>
        </p:spPr>
      </p:pic>
      <p:pic>
        <p:nvPicPr>
          <p:cNvPr id="27" name="Picture 26">
            <a:extLst>
              <a:ext uri="{FF2B5EF4-FFF2-40B4-BE49-F238E27FC236}">
                <a16:creationId xmlns:a16="http://schemas.microsoft.com/office/drawing/2014/main" id="{D42F4933-2ECF-4EE5-BCE4-F19E3CA609F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29" name="Straight Connector 28">
            <a:extLst>
              <a:ext uri="{FF2B5EF4-FFF2-40B4-BE49-F238E27FC236}">
                <a16:creationId xmlns:a16="http://schemas.microsoft.com/office/drawing/2014/main" id="{C6FAC23C-014D-4AC5-AD1B-36F7D0E7EF3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8288520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Content Placeholder 1">
            <a:extLst>
              <a:ext uri="{FF2B5EF4-FFF2-40B4-BE49-F238E27FC236}">
                <a16:creationId xmlns:a16="http://schemas.microsoft.com/office/drawing/2014/main" id="{3D45CE91-E8CA-A022-DAD0-4CD7CAA259C8}"/>
              </a:ext>
            </a:extLst>
          </p:cNvPr>
          <p:cNvSpPr>
            <a:spLocks noGrp="1" noChangeArrowheads="1"/>
          </p:cNvSpPr>
          <p:nvPr>
            <p:ph idx="4294967295"/>
          </p:nvPr>
        </p:nvSpPr>
        <p:spPr>
          <a:xfrm>
            <a:off x="1524000" y="838200"/>
            <a:ext cx="9144000" cy="6019800"/>
          </a:xfrm>
        </p:spPr>
        <p:txBody>
          <a:bodyPr/>
          <a:lstStyle/>
          <a:p>
            <a:pPr eaLnBrk="1" hangingPunct="1">
              <a:buClr>
                <a:srgbClr val="FF0000"/>
              </a:buClr>
              <a:buFont typeface="Wingdings" pitchFamily="2" charset="2"/>
              <a:buChar char="v"/>
            </a:pPr>
            <a:r>
              <a:rPr lang="en-US" altLang="en-US" sz="4000" b="1" dirty="0">
                <a:latin typeface="Times New Roman" panose="02020603050405020304" pitchFamily="18" charset="0"/>
                <a:cs typeface="Times New Roman" panose="02020603050405020304" pitchFamily="18" charset="0"/>
              </a:rPr>
              <a:t>Average in adults 9 to 11 centimeters long</a:t>
            </a:r>
          </a:p>
          <a:p>
            <a:pPr eaLnBrk="1" hangingPunct="1">
              <a:buClr>
                <a:srgbClr val="FF0000"/>
              </a:buClr>
              <a:buFont typeface="Wingdings" pitchFamily="2" charset="2"/>
              <a:buChar char="v"/>
            </a:pPr>
            <a:r>
              <a:rPr lang="en-US" altLang="en-US" sz="4000" b="1" dirty="0">
                <a:latin typeface="Times New Roman" panose="02020603050405020304" pitchFamily="18" charset="0"/>
                <a:cs typeface="Times New Roman" panose="02020603050405020304" pitchFamily="18" charset="0"/>
              </a:rPr>
              <a:t>Located under 9 - 11th rib</a:t>
            </a:r>
          </a:p>
          <a:p>
            <a:pPr eaLnBrk="1" hangingPunct="1">
              <a:buClr>
                <a:srgbClr val="FF0000"/>
              </a:buClr>
              <a:buFont typeface="Wingdings" pitchFamily="2" charset="2"/>
              <a:buChar char="v"/>
            </a:pPr>
            <a:r>
              <a:rPr lang="en-US" altLang="en-US" sz="4000" b="1" dirty="0">
                <a:latin typeface="Times New Roman" panose="02020603050405020304" pitchFamily="18" charset="0"/>
                <a:cs typeface="Times New Roman" panose="02020603050405020304" pitchFamily="18" charset="0"/>
              </a:rPr>
              <a:t>Weighs 90 - 150 grams</a:t>
            </a:r>
          </a:p>
          <a:p>
            <a:pPr eaLnBrk="1" hangingPunct="1">
              <a:buClr>
                <a:srgbClr val="FF0000"/>
              </a:buClr>
              <a:buFont typeface="Wingdings" pitchFamily="2" charset="2"/>
              <a:buChar char="v"/>
            </a:pPr>
            <a:r>
              <a:rPr lang="en-US" altLang="en-US" sz="4000" b="1" dirty="0">
                <a:latin typeface="Times New Roman" panose="02020603050405020304" pitchFamily="18" charset="0"/>
                <a:cs typeface="Times New Roman" panose="02020603050405020304" pitchFamily="18" charset="0"/>
              </a:rPr>
              <a:t>It moves with respirations</a:t>
            </a:r>
          </a:p>
        </p:txBody>
      </p:sp>
      <p:sp>
        <p:nvSpPr>
          <p:cNvPr id="25603" name="Title 2">
            <a:extLst>
              <a:ext uri="{FF2B5EF4-FFF2-40B4-BE49-F238E27FC236}">
                <a16:creationId xmlns:a16="http://schemas.microsoft.com/office/drawing/2014/main" id="{76D89435-975C-BFE6-EFAD-CCE83BCDB040}"/>
              </a:ext>
            </a:extLst>
          </p:cNvPr>
          <p:cNvSpPr>
            <a:spLocks noGrp="1"/>
          </p:cNvSpPr>
          <p:nvPr>
            <p:ph type="title" idx="4294967295"/>
          </p:nvPr>
        </p:nvSpPr>
        <p:spPr>
          <a:xfrm>
            <a:off x="1524000" y="-228600"/>
            <a:ext cx="9144000" cy="1295400"/>
          </a:xfrm>
        </p:spPr>
        <p:txBody>
          <a:bodyPr/>
          <a:lstStyle/>
          <a:p>
            <a:pPr algn="ctr">
              <a:defRPr/>
            </a:pPr>
            <a:r>
              <a:rPr lang="en-US" b="1" dirty="0">
                <a:solidFill>
                  <a:schemeClr val="accent6">
                    <a:lumMod val="60000"/>
                    <a:lumOff val="40000"/>
                  </a:schemeClr>
                </a:solidFill>
                <a:latin typeface="Times New Roman" pitchFamily="18" charset="0"/>
                <a:cs typeface="Times New Roman" pitchFamily="18" charset="0"/>
              </a:rPr>
              <a:t>С</a:t>
            </a:r>
            <a:r>
              <a:rPr lang="sr-Cyrl-CS" b="1" dirty="0">
                <a:solidFill>
                  <a:schemeClr val="accent6">
                    <a:lumMod val="60000"/>
                    <a:lumOff val="40000"/>
                  </a:schemeClr>
                </a:solidFill>
                <a:latin typeface="Times New Roman" pitchFamily="18" charset="0"/>
                <a:cs typeface="Times New Roman" pitchFamily="18" charset="0"/>
              </a:rPr>
              <a:t>лезина</a:t>
            </a:r>
            <a:endParaRPr lang="en-US" b="1" dirty="0">
              <a:solidFill>
                <a:schemeClr val="accent6">
                  <a:lumMod val="60000"/>
                  <a:lumOff val="40000"/>
                </a:schemeClr>
              </a:solidFill>
              <a:latin typeface="Times New Roman" pitchFamily="18" charset="0"/>
              <a:cs typeface="Times New Roman" pitchFamily="18"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a:extLst>
              <a:ext uri="{FF2B5EF4-FFF2-40B4-BE49-F238E27FC236}">
                <a16:creationId xmlns:a16="http://schemas.microsoft.com/office/drawing/2014/main" id="{917A7E0D-0652-4BFF-8F31-03004FFBB57A}"/>
              </a:ext>
            </a:extLst>
          </p:cNvPr>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1371600" y="0"/>
            <a:ext cx="9296400" cy="6827838"/>
          </a:xfr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2">
            <a:extLst>
              <a:ext uri="{FF2B5EF4-FFF2-40B4-BE49-F238E27FC236}">
                <a16:creationId xmlns:a16="http://schemas.microsoft.com/office/drawing/2014/main" id="{74C89147-FC61-AFE9-3254-403E9BF1E4E0}"/>
              </a:ext>
            </a:extLst>
          </p:cNvPr>
          <p:cNvSpPr>
            <a:spLocks noGrp="1"/>
          </p:cNvSpPr>
          <p:nvPr>
            <p:ph type="title" idx="4294967295"/>
          </p:nvPr>
        </p:nvSpPr>
        <p:spPr>
          <a:xfrm>
            <a:off x="1524000" y="0"/>
            <a:ext cx="9144000" cy="1219200"/>
          </a:xfrm>
        </p:spPr>
        <p:txBody>
          <a:bodyPr/>
          <a:lstStyle/>
          <a:p>
            <a:pPr algn="ctr">
              <a:defRPr/>
            </a:pPr>
            <a:r>
              <a:rPr lang="en-US" b="1" dirty="0">
                <a:solidFill>
                  <a:schemeClr val="accent6">
                    <a:lumMod val="60000"/>
                    <a:lumOff val="40000"/>
                  </a:schemeClr>
                </a:solidFill>
                <a:latin typeface="Times New Roman" pitchFamily="18" charset="0"/>
                <a:cs typeface="Times New Roman" pitchFamily="18" charset="0"/>
              </a:rPr>
              <a:t>С</a:t>
            </a:r>
            <a:r>
              <a:rPr lang="sr-Cyrl-CS" b="1" dirty="0">
                <a:solidFill>
                  <a:schemeClr val="accent6">
                    <a:lumMod val="60000"/>
                    <a:lumOff val="40000"/>
                  </a:schemeClr>
                </a:solidFill>
                <a:latin typeface="Times New Roman" pitchFamily="18" charset="0"/>
                <a:cs typeface="Times New Roman" pitchFamily="18" charset="0"/>
              </a:rPr>
              <a:t>лезина</a:t>
            </a:r>
            <a:endParaRPr lang="en-US" b="1" dirty="0">
              <a:solidFill>
                <a:schemeClr val="accent6">
                  <a:lumMod val="60000"/>
                  <a:lumOff val="40000"/>
                </a:schemeClr>
              </a:solidFill>
              <a:latin typeface="Times New Roman" pitchFamily="18" charset="0"/>
              <a:cs typeface="Times New Roman" pitchFamily="18" charset="0"/>
            </a:endParaRPr>
          </a:p>
        </p:txBody>
      </p:sp>
      <p:pic>
        <p:nvPicPr>
          <p:cNvPr id="35843" name="Picture 2">
            <a:extLst>
              <a:ext uri="{FF2B5EF4-FFF2-40B4-BE49-F238E27FC236}">
                <a16:creationId xmlns:a16="http://schemas.microsoft.com/office/drawing/2014/main" id="{97BA8163-D95C-5AC9-E9F2-FE3F1371432A}"/>
              </a:ext>
            </a:extLst>
          </p:cNvPr>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1524000" y="990600"/>
            <a:ext cx="9144000" cy="5867400"/>
          </a:xfr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Pravougaonik 1">
            <a:extLst>
              <a:ext uri="{FF2B5EF4-FFF2-40B4-BE49-F238E27FC236}">
                <a16:creationId xmlns:a16="http://schemas.microsoft.com/office/drawing/2014/main" id="{FABE4E15-B251-FE2A-0F4F-E7485186137C}"/>
              </a:ext>
            </a:extLst>
          </p:cNvPr>
          <p:cNvSpPr>
            <a:spLocks noChangeArrowheads="1"/>
          </p:cNvSpPr>
          <p:nvPr/>
        </p:nvSpPr>
        <p:spPr bwMode="auto">
          <a:xfrm>
            <a:off x="2743200" y="1066801"/>
            <a:ext cx="7086600" cy="354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200">
                <a:solidFill>
                  <a:schemeClr val="tx1"/>
                </a:solidFill>
                <a:latin typeface="Century Gothic" panose="020B0502020202020204" pitchFamily="34" charset="0"/>
              </a:defRPr>
            </a:lvl1pPr>
            <a:lvl2pPr marL="742950" indent="-285750">
              <a:lnSpc>
                <a:spcPct val="90000"/>
              </a:lnSpc>
              <a:spcBef>
                <a:spcPts val="500"/>
              </a:spcBef>
              <a:buFont typeface="Arial" panose="020B0604020202020204" pitchFamily="34" charset="0"/>
              <a:buChar char="•"/>
              <a:defRPr sz="2000">
                <a:solidFill>
                  <a:schemeClr val="tx1"/>
                </a:solidFill>
                <a:latin typeface="Century Gothic" panose="020B0502020202020204" pitchFamily="34" charset="0"/>
              </a:defRPr>
            </a:lvl2pPr>
            <a:lvl3pPr marL="1143000" indent="-228600">
              <a:lnSpc>
                <a:spcPct val="90000"/>
              </a:lnSpc>
              <a:spcBef>
                <a:spcPts val="500"/>
              </a:spcBef>
              <a:buFont typeface="Arial" panose="020B0604020202020204" pitchFamily="34" charset="0"/>
              <a:buChar char="•"/>
              <a:defRPr>
                <a:solidFill>
                  <a:schemeClr val="tx1"/>
                </a:solidFill>
                <a:latin typeface="Century Gothic" panose="020B0502020202020204" pitchFamily="34" charset="0"/>
              </a:defRPr>
            </a:lvl3pPr>
            <a:lvl4pPr marL="1600200" indent="-228600">
              <a:lnSpc>
                <a:spcPct val="90000"/>
              </a:lnSpc>
              <a:spcBef>
                <a:spcPts val="500"/>
              </a:spcBef>
              <a:buFont typeface="Arial" panose="020B0604020202020204" pitchFamily="34" charset="0"/>
              <a:buChar char="•"/>
              <a:defRPr sz="1600">
                <a:solidFill>
                  <a:schemeClr val="tx1"/>
                </a:solidFill>
                <a:latin typeface="Century Gothic" panose="020B0502020202020204" pitchFamily="34" charset="0"/>
              </a:defRPr>
            </a:lvl4pPr>
            <a:lvl5pPr marL="2057400" indent="-228600">
              <a:lnSpc>
                <a:spcPct val="90000"/>
              </a:lnSpc>
              <a:spcBef>
                <a:spcPts val="500"/>
              </a:spcBef>
              <a:buFont typeface="Arial" panose="020B0604020202020204" pitchFamily="34" charset="0"/>
              <a:buChar char="•"/>
              <a:defRPr sz="1600">
                <a:solidFill>
                  <a:schemeClr val="tx1"/>
                </a:solidFill>
                <a:latin typeface="Century Gothic" panose="020B0502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9pPr>
          </a:lstStyle>
          <a:p>
            <a:pPr>
              <a:lnSpc>
                <a:spcPct val="100000"/>
              </a:lnSpc>
              <a:spcBef>
                <a:spcPct val="0"/>
              </a:spcBef>
              <a:buFontTx/>
              <a:buNone/>
            </a:pPr>
            <a:r>
              <a:rPr lang="sr-Latn-RS" altLang="en-US" sz="2800" dirty="0" err="1">
                <a:latin typeface="Times New Roman" panose="02020603050405020304" pitchFamily="18" charset="0"/>
                <a:cs typeface="Calibri" panose="020F0502020204030204" pitchFamily="34" charset="0"/>
              </a:rPr>
              <a:t>Indications</a:t>
            </a:r>
            <a:r>
              <a:rPr lang="sr-Latn-RS" altLang="en-US" sz="2800" dirty="0">
                <a:latin typeface="Times New Roman" panose="02020603050405020304" pitchFamily="18" charset="0"/>
                <a:cs typeface="Calibri" panose="020F0502020204030204" pitchFamily="34" charset="0"/>
              </a:rPr>
              <a:t> </a:t>
            </a:r>
            <a:r>
              <a:rPr lang="sr-Latn-RS" altLang="en-US" sz="2800" dirty="0" err="1">
                <a:latin typeface="Times New Roman" panose="02020603050405020304" pitchFamily="18" charset="0"/>
                <a:cs typeface="Calibri" panose="020F0502020204030204" pitchFamily="34" charset="0"/>
              </a:rPr>
              <a:t>for</a:t>
            </a:r>
            <a:r>
              <a:rPr lang="sr-Latn-RS" altLang="en-US" sz="2800" dirty="0">
                <a:latin typeface="Times New Roman" panose="02020603050405020304" pitchFamily="18" charset="0"/>
                <a:cs typeface="Calibri" panose="020F0502020204030204" pitchFamily="34" charset="0"/>
              </a:rPr>
              <a:t> </a:t>
            </a:r>
            <a:r>
              <a:rPr lang="sr-Latn-RS" altLang="en-US" sz="2800" dirty="0" err="1">
                <a:latin typeface="Times New Roman" panose="02020603050405020304" pitchFamily="18" charset="0"/>
                <a:cs typeface="Calibri" panose="020F0502020204030204" pitchFamily="34" charset="0"/>
              </a:rPr>
              <a:t>splenectomy</a:t>
            </a:r>
            <a:r>
              <a:rPr lang="sr-Latn-RS" altLang="en-US" sz="2800" dirty="0">
                <a:latin typeface="Times New Roman" panose="02020603050405020304" pitchFamily="18" charset="0"/>
                <a:cs typeface="Calibri" panose="020F0502020204030204" pitchFamily="34" charset="0"/>
              </a:rPr>
              <a:t> </a:t>
            </a:r>
            <a:r>
              <a:rPr lang="sr-Latn-RS" altLang="en-US" sz="2800" dirty="0" err="1">
                <a:latin typeface="Times New Roman" panose="02020603050405020304" pitchFamily="18" charset="0"/>
                <a:cs typeface="Calibri" panose="020F0502020204030204" pitchFamily="34" charset="0"/>
              </a:rPr>
              <a:t>can</a:t>
            </a:r>
            <a:r>
              <a:rPr lang="sr-Latn-RS" altLang="en-US" sz="2800" dirty="0">
                <a:latin typeface="Times New Roman" panose="02020603050405020304" pitchFamily="18" charset="0"/>
                <a:cs typeface="Calibri" panose="020F0502020204030204" pitchFamily="34" charset="0"/>
              </a:rPr>
              <a:t> be;</a:t>
            </a:r>
          </a:p>
          <a:p>
            <a:pPr>
              <a:lnSpc>
                <a:spcPct val="100000"/>
              </a:lnSpc>
              <a:spcBef>
                <a:spcPct val="0"/>
              </a:spcBef>
              <a:buFontTx/>
              <a:buNone/>
            </a:pPr>
            <a:r>
              <a:rPr lang="sr-Latn-RS" altLang="en-US" sz="2800" dirty="0">
                <a:latin typeface="Times New Roman" panose="02020603050405020304" pitchFamily="18" charset="0"/>
                <a:cs typeface="Calibri" panose="020F0502020204030204" pitchFamily="34" charset="0"/>
              </a:rPr>
              <a:t>a. </a:t>
            </a:r>
            <a:r>
              <a:rPr lang="sr-Latn-RS" altLang="en-US" sz="2800" dirty="0" err="1">
                <a:latin typeface="Times New Roman" panose="02020603050405020304" pitchFamily="18" charset="0"/>
                <a:cs typeface="Calibri" panose="020F0502020204030204" pitchFamily="34" charset="0"/>
              </a:rPr>
              <a:t>benign</a:t>
            </a:r>
            <a:r>
              <a:rPr lang="sr-Latn-RS" altLang="en-US" sz="2800" dirty="0">
                <a:latin typeface="Times New Roman" panose="02020603050405020304" pitchFamily="18" charset="0"/>
                <a:cs typeface="Calibri" panose="020F0502020204030204" pitchFamily="34" charset="0"/>
              </a:rPr>
              <a:t> </a:t>
            </a:r>
            <a:r>
              <a:rPr lang="sr-Latn-RS" altLang="en-US" sz="2800" dirty="0" err="1">
                <a:latin typeface="Times New Roman" panose="02020603050405020304" pitchFamily="18" charset="0"/>
                <a:cs typeface="Calibri" panose="020F0502020204030204" pitchFamily="34" charset="0"/>
              </a:rPr>
              <a:t>changes</a:t>
            </a:r>
            <a:r>
              <a:rPr lang="sr-Latn-RS" altLang="en-US" sz="2800" dirty="0">
                <a:latin typeface="Times New Roman" panose="02020603050405020304" pitchFamily="18" charset="0"/>
                <a:cs typeface="Calibri" panose="020F0502020204030204" pitchFamily="34" charset="0"/>
              </a:rPr>
              <a:t>, </a:t>
            </a:r>
            <a:r>
              <a:rPr lang="sr-Latn-RS" altLang="en-US" sz="2800" dirty="0" err="1">
                <a:latin typeface="Times New Roman" panose="02020603050405020304" pitchFamily="18" charset="0"/>
                <a:cs typeface="Calibri" panose="020F0502020204030204" pitchFamily="34" charset="0"/>
              </a:rPr>
              <a:t>including</a:t>
            </a:r>
            <a:r>
              <a:rPr lang="sr-Latn-RS" altLang="en-US" sz="2800" dirty="0">
                <a:latin typeface="Times New Roman" panose="02020603050405020304" pitchFamily="18" charset="0"/>
                <a:cs typeface="Calibri" panose="020F0502020204030204" pitchFamily="34" charset="0"/>
              </a:rPr>
              <a:t> red </a:t>
            </a:r>
            <a:r>
              <a:rPr lang="sr-Latn-RS" altLang="en-US" sz="2800" dirty="0" err="1">
                <a:latin typeface="Times New Roman" panose="02020603050405020304" pitchFamily="18" charset="0"/>
                <a:cs typeface="Calibri" panose="020F0502020204030204" pitchFamily="34" charset="0"/>
              </a:rPr>
              <a:t>blood</a:t>
            </a:r>
            <a:r>
              <a:rPr lang="sr-Latn-RS" altLang="en-US" sz="2800" dirty="0">
                <a:latin typeface="Times New Roman" panose="02020603050405020304" pitchFamily="18" charset="0"/>
                <a:cs typeface="Calibri" panose="020F0502020204030204" pitchFamily="34" charset="0"/>
              </a:rPr>
              <a:t> </a:t>
            </a:r>
            <a:r>
              <a:rPr lang="sr-Latn-RS" altLang="en-US" sz="2800" dirty="0" err="1">
                <a:latin typeface="Times New Roman" panose="02020603050405020304" pitchFamily="18" charset="0"/>
                <a:cs typeface="Calibri" panose="020F0502020204030204" pitchFamily="34" charset="0"/>
              </a:rPr>
              <a:t>cell</a:t>
            </a:r>
            <a:r>
              <a:rPr lang="sr-Latn-RS" altLang="en-US" sz="2800" dirty="0">
                <a:latin typeface="Times New Roman" panose="02020603050405020304" pitchFamily="18" charset="0"/>
                <a:cs typeface="Calibri" panose="020F0502020204030204" pitchFamily="34" charset="0"/>
              </a:rPr>
              <a:t> </a:t>
            </a:r>
            <a:r>
              <a:rPr lang="sr-Latn-RS" altLang="en-US" sz="2800" dirty="0" err="1">
                <a:latin typeface="Times New Roman" panose="02020603050405020304" pitchFamily="18" charset="0"/>
                <a:cs typeface="Calibri" panose="020F0502020204030204" pitchFamily="34" charset="0"/>
              </a:rPr>
              <a:t>disorders</a:t>
            </a:r>
            <a:r>
              <a:rPr lang="sr-Latn-RS" altLang="en-US" sz="2800" dirty="0">
                <a:latin typeface="Times New Roman" panose="02020603050405020304" pitchFamily="18" charset="0"/>
                <a:cs typeface="Calibri" panose="020F0502020204030204" pitchFamily="34" charset="0"/>
              </a:rPr>
              <a:t>, </a:t>
            </a:r>
            <a:r>
              <a:rPr lang="sr-Latn-RS" altLang="en-US" sz="2800" dirty="0" err="1">
                <a:latin typeface="Times New Roman" panose="02020603050405020304" pitchFamily="18" charset="0"/>
                <a:cs typeface="Calibri" panose="020F0502020204030204" pitchFamily="34" charset="0"/>
              </a:rPr>
              <a:t>hemoglobinopathies</a:t>
            </a:r>
            <a:r>
              <a:rPr lang="sr-Latn-RS" altLang="en-US" sz="2800" dirty="0">
                <a:latin typeface="Times New Roman" panose="02020603050405020304" pitchFamily="18" charset="0"/>
                <a:cs typeface="Calibri" panose="020F0502020204030204" pitchFamily="34" charset="0"/>
              </a:rPr>
              <a:t> </a:t>
            </a:r>
            <a:r>
              <a:rPr lang="sr-Latn-RS" altLang="en-US" sz="2800" dirty="0" err="1">
                <a:latin typeface="Times New Roman" panose="02020603050405020304" pitchFamily="18" charset="0"/>
                <a:cs typeface="Calibri" panose="020F0502020204030204" pitchFamily="34" charset="0"/>
              </a:rPr>
              <a:t>and</a:t>
            </a:r>
            <a:r>
              <a:rPr lang="sr-Latn-RS" altLang="en-US" sz="2800" dirty="0">
                <a:latin typeface="Times New Roman" panose="02020603050405020304" pitchFamily="18" charset="0"/>
                <a:cs typeface="Calibri" panose="020F0502020204030204" pitchFamily="34" charset="0"/>
              </a:rPr>
              <a:t> </a:t>
            </a:r>
            <a:r>
              <a:rPr lang="sr-Latn-RS" altLang="en-US" sz="2800" dirty="0" err="1">
                <a:latin typeface="Times New Roman" panose="02020603050405020304" pitchFamily="18" charset="0"/>
                <a:cs typeface="Calibri" panose="020F0502020204030204" pitchFamily="34" charset="0"/>
              </a:rPr>
              <a:t>platelet</a:t>
            </a:r>
            <a:r>
              <a:rPr lang="sr-Latn-RS" altLang="en-US" sz="2800" dirty="0">
                <a:latin typeface="Times New Roman" panose="02020603050405020304" pitchFamily="18" charset="0"/>
                <a:cs typeface="Calibri" panose="020F0502020204030204" pitchFamily="34" charset="0"/>
              </a:rPr>
              <a:t> </a:t>
            </a:r>
            <a:r>
              <a:rPr lang="sr-Latn-RS" altLang="en-US" sz="2800" dirty="0" err="1">
                <a:latin typeface="Times New Roman" panose="02020603050405020304" pitchFamily="18" charset="0"/>
                <a:cs typeface="Calibri" panose="020F0502020204030204" pitchFamily="34" charset="0"/>
              </a:rPr>
              <a:t>disorders</a:t>
            </a:r>
            <a:r>
              <a:rPr lang="sr-Latn-RS" altLang="en-US" sz="2800" dirty="0">
                <a:latin typeface="Times New Roman" panose="02020603050405020304" pitchFamily="18" charset="0"/>
                <a:cs typeface="Calibri" panose="020F0502020204030204" pitchFamily="34" charset="0"/>
              </a:rPr>
              <a:t>,</a:t>
            </a:r>
          </a:p>
          <a:p>
            <a:pPr>
              <a:lnSpc>
                <a:spcPct val="100000"/>
              </a:lnSpc>
              <a:spcBef>
                <a:spcPct val="0"/>
              </a:spcBef>
              <a:buFontTx/>
              <a:buNone/>
            </a:pPr>
            <a:r>
              <a:rPr lang="sr-Latn-RS" altLang="en-US" sz="2800" dirty="0" err="1">
                <a:latin typeface="Times New Roman" panose="02020603050405020304" pitchFamily="18" charset="0"/>
                <a:cs typeface="Calibri" panose="020F0502020204030204" pitchFamily="34" charset="0"/>
              </a:rPr>
              <a:t>b</a:t>
            </a:r>
            <a:r>
              <a:rPr lang="sr-Latn-RS" altLang="en-US" sz="2800" dirty="0">
                <a:latin typeface="Times New Roman" panose="02020603050405020304" pitchFamily="18" charset="0"/>
                <a:cs typeface="Calibri" panose="020F0502020204030204" pitchFamily="34" charset="0"/>
              </a:rPr>
              <a:t>. </a:t>
            </a:r>
            <a:r>
              <a:rPr lang="sr-Latn-RS" altLang="en-US" sz="2800" dirty="0" err="1">
                <a:latin typeface="Times New Roman" panose="02020603050405020304" pitchFamily="18" charset="0"/>
                <a:cs typeface="Calibri" panose="020F0502020204030204" pitchFamily="34" charset="0"/>
              </a:rPr>
              <a:t>malignant</a:t>
            </a:r>
            <a:r>
              <a:rPr lang="sr-Latn-RS" altLang="en-US" sz="2800" dirty="0">
                <a:latin typeface="Times New Roman" panose="02020603050405020304" pitchFamily="18" charset="0"/>
                <a:cs typeface="Calibri" panose="020F0502020204030204" pitchFamily="34" charset="0"/>
              </a:rPr>
              <a:t> </a:t>
            </a:r>
            <a:r>
              <a:rPr lang="sr-Latn-RS" altLang="en-US" sz="2800" dirty="0" err="1">
                <a:latin typeface="Times New Roman" panose="02020603050405020304" pitchFamily="18" charset="0"/>
                <a:cs typeface="Calibri" panose="020F0502020204030204" pitchFamily="34" charset="0"/>
              </a:rPr>
              <a:t>changes</a:t>
            </a:r>
            <a:r>
              <a:rPr lang="sr-Latn-RS" altLang="en-US" sz="2800" dirty="0">
                <a:latin typeface="Times New Roman" panose="02020603050405020304" pitchFamily="18" charset="0"/>
                <a:cs typeface="Calibri" panose="020F0502020204030204" pitchFamily="34" charset="0"/>
              </a:rPr>
              <a:t>, </a:t>
            </a:r>
            <a:r>
              <a:rPr lang="sr-Latn-RS" altLang="en-US" sz="2800" dirty="0" err="1">
                <a:latin typeface="Times New Roman" panose="02020603050405020304" pitchFamily="18" charset="0"/>
                <a:cs typeface="Calibri" panose="020F0502020204030204" pitchFamily="34" charset="0"/>
              </a:rPr>
              <a:t>including</a:t>
            </a:r>
            <a:r>
              <a:rPr lang="sr-Latn-RS" altLang="en-US" sz="2800" dirty="0">
                <a:latin typeface="Times New Roman" panose="02020603050405020304" pitchFamily="18" charset="0"/>
                <a:cs typeface="Calibri" panose="020F0502020204030204" pitchFamily="34" charset="0"/>
              </a:rPr>
              <a:t> </a:t>
            </a:r>
            <a:r>
              <a:rPr lang="sr-Latn-RS" altLang="en-US" sz="2800" dirty="0" err="1">
                <a:latin typeface="Times New Roman" panose="02020603050405020304" pitchFamily="18" charset="0"/>
                <a:cs typeface="Calibri" panose="020F0502020204030204" pitchFamily="34" charset="0"/>
              </a:rPr>
              <a:t>white</a:t>
            </a:r>
            <a:r>
              <a:rPr lang="sr-Latn-RS" altLang="en-US" sz="2800" dirty="0">
                <a:latin typeface="Times New Roman" panose="02020603050405020304" pitchFamily="18" charset="0"/>
                <a:cs typeface="Calibri" panose="020F0502020204030204" pitchFamily="34" charset="0"/>
              </a:rPr>
              <a:t> </a:t>
            </a:r>
            <a:r>
              <a:rPr lang="sr-Latn-RS" altLang="en-US" sz="2800" dirty="0" err="1">
                <a:latin typeface="Times New Roman" panose="02020603050405020304" pitchFamily="18" charset="0"/>
                <a:cs typeface="Calibri" panose="020F0502020204030204" pitchFamily="34" charset="0"/>
              </a:rPr>
              <a:t>blood</a:t>
            </a:r>
            <a:r>
              <a:rPr lang="sr-Latn-RS" altLang="en-US" sz="2800" dirty="0">
                <a:latin typeface="Times New Roman" panose="02020603050405020304" pitchFamily="18" charset="0"/>
                <a:cs typeface="Calibri" panose="020F0502020204030204" pitchFamily="34" charset="0"/>
              </a:rPr>
              <a:t> </a:t>
            </a:r>
            <a:r>
              <a:rPr lang="sr-Latn-RS" altLang="en-US" sz="2800" dirty="0" err="1">
                <a:latin typeface="Times New Roman" panose="02020603050405020304" pitchFamily="18" charset="0"/>
                <a:cs typeface="Calibri" panose="020F0502020204030204" pitchFamily="34" charset="0"/>
              </a:rPr>
              <a:t>cell</a:t>
            </a:r>
            <a:r>
              <a:rPr lang="sr-Latn-RS" altLang="en-US" sz="2800" dirty="0">
                <a:latin typeface="Times New Roman" panose="02020603050405020304" pitchFamily="18" charset="0"/>
                <a:cs typeface="Calibri" panose="020F0502020204030204" pitchFamily="34" charset="0"/>
              </a:rPr>
              <a:t> </a:t>
            </a:r>
            <a:r>
              <a:rPr lang="sr-Latn-RS" altLang="en-US" sz="2800" dirty="0" err="1">
                <a:latin typeface="Times New Roman" panose="02020603050405020304" pitchFamily="18" charset="0"/>
                <a:cs typeface="Calibri" panose="020F0502020204030204" pitchFamily="34" charset="0"/>
              </a:rPr>
              <a:t>disorders</a:t>
            </a:r>
            <a:r>
              <a:rPr lang="sr-Latn-RS" altLang="en-US" sz="2800" dirty="0">
                <a:latin typeface="Times New Roman" panose="02020603050405020304" pitchFamily="18" charset="0"/>
                <a:cs typeface="Calibri" panose="020F0502020204030204" pitchFamily="34" charset="0"/>
              </a:rPr>
              <a:t> </a:t>
            </a:r>
            <a:r>
              <a:rPr lang="sr-Latn-RS" altLang="en-US" sz="2800" dirty="0" err="1">
                <a:latin typeface="Times New Roman" panose="02020603050405020304" pitchFamily="18" charset="0"/>
                <a:cs typeface="Calibri" panose="020F0502020204030204" pitchFamily="34" charset="0"/>
              </a:rPr>
              <a:t>and</a:t>
            </a:r>
            <a:r>
              <a:rPr lang="sr-Latn-RS" altLang="en-US" sz="2800" dirty="0">
                <a:latin typeface="Times New Roman" panose="02020603050405020304" pitchFamily="18" charset="0"/>
                <a:cs typeface="Calibri" panose="020F0502020204030204" pitchFamily="34" charset="0"/>
              </a:rPr>
              <a:t> </a:t>
            </a:r>
            <a:r>
              <a:rPr lang="sr-Latn-RS" altLang="en-US" sz="2800" dirty="0" err="1">
                <a:latin typeface="Times New Roman" panose="02020603050405020304" pitchFamily="18" charset="0"/>
                <a:cs typeface="Calibri" panose="020F0502020204030204" pitchFamily="34" charset="0"/>
              </a:rPr>
              <a:t>myeloproliferative</a:t>
            </a:r>
            <a:r>
              <a:rPr lang="sr-Latn-RS" altLang="en-US" sz="2800" dirty="0">
                <a:latin typeface="Times New Roman" panose="02020603050405020304" pitchFamily="18" charset="0"/>
                <a:cs typeface="Calibri" panose="020F0502020204030204" pitchFamily="34" charset="0"/>
              </a:rPr>
              <a:t> </a:t>
            </a:r>
            <a:r>
              <a:rPr lang="sr-Latn-RS" altLang="en-US" sz="2800" dirty="0" err="1">
                <a:latin typeface="Times New Roman" panose="02020603050405020304" pitchFamily="18" charset="0"/>
                <a:cs typeface="Calibri" panose="020F0502020204030204" pitchFamily="34" charset="0"/>
              </a:rPr>
              <a:t>diseases</a:t>
            </a:r>
            <a:r>
              <a:rPr lang="sr-Latn-RS" altLang="en-US" sz="2800" dirty="0">
                <a:latin typeface="Times New Roman" panose="02020603050405020304" pitchFamily="18" charset="0"/>
                <a:cs typeface="Calibri" panose="020F0502020204030204" pitchFamily="34" charset="0"/>
              </a:rPr>
              <a:t>, as </a:t>
            </a:r>
            <a:r>
              <a:rPr lang="sr-Latn-RS" altLang="en-US" sz="2800" dirty="0" err="1">
                <a:latin typeface="Times New Roman" panose="02020603050405020304" pitchFamily="18" charset="0"/>
                <a:cs typeface="Calibri" panose="020F0502020204030204" pitchFamily="34" charset="0"/>
              </a:rPr>
              <a:t>well</a:t>
            </a:r>
            <a:r>
              <a:rPr lang="sr-Latn-RS" altLang="en-US" sz="2800" dirty="0">
                <a:latin typeface="Times New Roman" panose="02020603050405020304" pitchFamily="18" charset="0"/>
                <a:cs typeface="Calibri" panose="020F0502020204030204" pitchFamily="34" charset="0"/>
              </a:rPr>
              <a:t> as</a:t>
            </a:r>
          </a:p>
          <a:p>
            <a:pPr>
              <a:lnSpc>
                <a:spcPct val="100000"/>
              </a:lnSpc>
              <a:spcBef>
                <a:spcPct val="0"/>
              </a:spcBef>
              <a:buFontTx/>
              <a:buNone/>
            </a:pPr>
            <a:r>
              <a:rPr lang="sr-Latn-RS" altLang="en-US" sz="2800" dirty="0">
                <a:latin typeface="Times New Roman" panose="02020603050405020304" pitchFamily="18" charset="0"/>
                <a:cs typeface="Calibri" panose="020F0502020204030204" pitchFamily="34" charset="0"/>
              </a:rPr>
              <a:t>c. some </a:t>
            </a:r>
            <a:r>
              <a:rPr lang="sr-Latn-RS" altLang="en-US" sz="2800" dirty="0" err="1">
                <a:latin typeface="Times New Roman" panose="02020603050405020304" pitchFamily="18" charset="0"/>
                <a:cs typeface="Calibri" panose="020F0502020204030204" pitchFamily="34" charset="0"/>
              </a:rPr>
              <a:t>rare</a:t>
            </a:r>
            <a:r>
              <a:rPr lang="sr-Latn-RS" altLang="en-US" sz="2800" dirty="0">
                <a:latin typeface="Times New Roman" panose="02020603050405020304" pitchFamily="18" charset="0"/>
                <a:cs typeface="Calibri" panose="020F0502020204030204" pitchFamily="34" charset="0"/>
              </a:rPr>
              <a:t> </a:t>
            </a:r>
            <a:r>
              <a:rPr lang="sr-Latn-RS" altLang="en-US" sz="2800" dirty="0" err="1">
                <a:latin typeface="Times New Roman" panose="02020603050405020304" pitchFamily="18" charset="0"/>
                <a:cs typeface="Calibri" panose="020F0502020204030204" pitchFamily="34" charset="0"/>
              </a:rPr>
              <a:t>conditions</a:t>
            </a:r>
            <a:r>
              <a:rPr lang="sr-Latn-RS" altLang="en-US" sz="2800" dirty="0">
                <a:latin typeface="Times New Roman" panose="02020603050405020304" pitchFamily="18" charset="0"/>
                <a:cs typeface="Calibri" panose="020F0502020204030204" pitchFamily="34" charset="0"/>
              </a:rPr>
              <a:t> </a:t>
            </a:r>
            <a:r>
              <a:rPr lang="sr-Latn-RS" altLang="en-US" sz="2800" dirty="0" err="1">
                <a:latin typeface="Times New Roman" panose="02020603050405020304" pitchFamily="18" charset="0"/>
                <a:cs typeface="Calibri" panose="020F0502020204030204" pitchFamily="34" charset="0"/>
              </a:rPr>
              <a:t>and</a:t>
            </a:r>
            <a:r>
              <a:rPr lang="sr-Latn-RS" altLang="en-US" sz="2800" dirty="0">
                <a:latin typeface="Times New Roman" panose="02020603050405020304" pitchFamily="18" charset="0"/>
                <a:cs typeface="Calibri" panose="020F0502020204030204" pitchFamily="34" charset="0"/>
              </a:rPr>
              <a:t> </a:t>
            </a:r>
            <a:r>
              <a:rPr lang="sr-Latn-RS" altLang="en-US" sz="2800" dirty="0" err="1">
                <a:latin typeface="Times New Roman" panose="02020603050405020304" pitchFamily="18" charset="0"/>
                <a:cs typeface="Calibri" panose="020F0502020204030204" pitchFamily="34" charset="0"/>
              </a:rPr>
              <a:t>injuries</a:t>
            </a:r>
            <a:r>
              <a:rPr lang="sr-Latn-RS" altLang="en-US" sz="2800" dirty="0">
                <a:latin typeface="Times New Roman" panose="02020603050405020304" pitchFamily="18" charset="0"/>
                <a:cs typeface="Calibri" panose="020F0502020204030204" pitchFamily="34" charset="0"/>
              </a:rPr>
              <a:t>.</a:t>
            </a:r>
            <a:endParaRPr lang="sr-Latn-RS" altLang="en-US" sz="2800" dirty="0">
              <a:latin typeface="Arial" panose="020B0604020202020204" pitchFamily="34" charset="0"/>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Pravougaonik 2">
            <a:extLst>
              <a:ext uri="{FF2B5EF4-FFF2-40B4-BE49-F238E27FC236}">
                <a16:creationId xmlns:a16="http://schemas.microsoft.com/office/drawing/2014/main" id="{03B74A9A-B311-BB50-743A-330465310611}"/>
              </a:ext>
            </a:extLst>
          </p:cNvPr>
          <p:cNvSpPr>
            <a:spLocks noChangeArrowheads="1"/>
          </p:cNvSpPr>
          <p:nvPr/>
        </p:nvSpPr>
        <p:spPr bwMode="auto">
          <a:xfrm>
            <a:off x="4343400" y="914401"/>
            <a:ext cx="4572000"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200">
                <a:solidFill>
                  <a:schemeClr val="tx1"/>
                </a:solidFill>
                <a:latin typeface="Century Gothic" panose="020B0502020202020204" pitchFamily="34" charset="0"/>
              </a:defRPr>
            </a:lvl1pPr>
            <a:lvl2pPr marL="742950" indent="-285750">
              <a:lnSpc>
                <a:spcPct val="90000"/>
              </a:lnSpc>
              <a:spcBef>
                <a:spcPts val="500"/>
              </a:spcBef>
              <a:buFont typeface="Arial" panose="020B0604020202020204" pitchFamily="34" charset="0"/>
              <a:buChar char="•"/>
              <a:defRPr sz="2000">
                <a:solidFill>
                  <a:schemeClr val="tx1"/>
                </a:solidFill>
                <a:latin typeface="Century Gothic" panose="020B0502020202020204" pitchFamily="34" charset="0"/>
              </a:defRPr>
            </a:lvl2pPr>
            <a:lvl3pPr marL="1143000" indent="-228600">
              <a:lnSpc>
                <a:spcPct val="90000"/>
              </a:lnSpc>
              <a:spcBef>
                <a:spcPts val="500"/>
              </a:spcBef>
              <a:buFont typeface="Arial" panose="020B0604020202020204" pitchFamily="34" charset="0"/>
              <a:buChar char="•"/>
              <a:defRPr>
                <a:solidFill>
                  <a:schemeClr val="tx1"/>
                </a:solidFill>
                <a:latin typeface="Century Gothic" panose="020B0502020202020204" pitchFamily="34" charset="0"/>
              </a:defRPr>
            </a:lvl3pPr>
            <a:lvl4pPr marL="1600200" indent="-228600">
              <a:lnSpc>
                <a:spcPct val="90000"/>
              </a:lnSpc>
              <a:spcBef>
                <a:spcPts val="500"/>
              </a:spcBef>
              <a:buFont typeface="Arial" panose="020B0604020202020204" pitchFamily="34" charset="0"/>
              <a:buChar char="•"/>
              <a:defRPr sz="1600">
                <a:solidFill>
                  <a:schemeClr val="tx1"/>
                </a:solidFill>
                <a:latin typeface="Century Gothic" panose="020B0502020202020204" pitchFamily="34" charset="0"/>
              </a:defRPr>
            </a:lvl4pPr>
            <a:lvl5pPr marL="2057400" indent="-228600">
              <a:lnSpc>
                <a:spcPct val="90000"/>
              </a:lnSpc>
              <a:spcBef>
                <a:spcPts val="500"/>
              </a:spcBef>
              <a:buFont typeface="Arial" panose="020B0604020202020204" pitchFamily="34" charset="0"/>
              <a:buChar char="•"/>
              <a:defRPr sz="1600">
                <a:solidFill>
                  <a:schemeClr val="tx1"/>
                </a:solidFill>
                <a:latin typeface="Century Gothic" panose="020B0502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9pPr>
          </a:lstStyle>
          <a:p>
            <a:pPr>
              <a:lnSpc>
                <a:spcPct val="100000"/>
              </a:lnSpc>
              <a:spcBef>
                <a:spcPct val="0"/>
              </a:spcBef>
              <a:buFontTx/>
              <a:buNone/>
            </a:pPr>
            <a:r>
              <a:rPr lang="sr-Latn-RS" altLang="en-US" sz="2800" dirty="0">
                <a:latin typeface="Times New Roman" panose="02020603050405020304" pitchFamily="18" charset="0"/>
                <a:cs typeface="Calibri" panose="020F0502020204030204" pitchFamily="34" charset="0"/>
              </a:rPr>
              <a:t>In general, </a:t>
            </a:r>
            <a:r>
              <a:rPr lang="sr-Latn-RS" altLang="en-US" sz="2800" dirty="0" err="1">
                <a:latin typeface="Times New Roman" panose="02020603050405020304" pitchFamily="18" charset="0"/>
                <a:cs typeface="Calibri" panose="020F0502020204030204" pitchFamily="34" charset="0"/>
              </a:rPr>
              <a:t>the</a:t>
            </a:r>
            <a:r>
              <a:rPr lang="sr-Latn-RS" altLang="en-US" sz="2800" dirty="0">
                <a:latin typeface="Times New Roman" panose="02020603050405020304" pitchFamily="18" charset="0"/>
                <a:cs typeface="Calibri" panose="020F0502020204030204" pitchFamily="34" charset="0"/>
              </a:rPr>
              <a:t> most </a:t>
            </a:r>
            <a:r>
              <a:rPr lang="sr-Latn-RS" altLang="en-US" sz="2800" dirty="0" err="1">
                <a:latin typeface="Times New Roman" panose="02020603050405020304" pitchFamily="18" charset="0"/>
                <a:cs typeface="Calibri" panose="020F0502020204030204" pitchFamily="34" charset="0"/>
              </a:rPr>
              <a:t>common</a:t>
            </a:r>
            <a:r>
              <a:rPr lang="sr-Latn-RS" altLang="en-US" sz="2800" dirty="0">
                <a:latin typeface="Times New Roman" panose="02020603050405020304" pitchFamily="18" charset="0"/>
                <a:cs typeface="Calibri" panose="020F0502020204030204" pitchFamily="34" charset="0"/>
              </a:rPr>
              <a:t> </a:t>
            </a:r>
            <a:r>
              <a:rPr lang="sr-Latn-RS" altLang="en-US" sz="2800" dirty="0" err="1">
                <a:latin typeface="Times New Roman" panose="02020603050405020304" pitchFamily="18" charset="0"/>
                <a:cs typeface="Calibri" panose="020F0502020204030204" pitchFamily="34" charset="0"/>
              </a:rPr>
              <a:t>indication</a:t>
            </a:r>
            <a:r>
              <a:rPr lang="sr-Latn-RS" altLang="en-US" sz="2800" dirty="0">
                <a:latin typeface="Times New Roman" panose="02020603050405020304" pitchFamily="18" charset="0"/>
                <a:cs typeface="Calibri" panose="020F0502020204030204" pitchFamily="34" charset="0"/>
              </a:rPr>
              <a:t> </a:t>
            </a:r>
            <a:r>
              <a:rPr lang="sr-Latn-RS" altLang="en-US" sz="2800" dirty="0" err="1">
                <a:latin typeface="Times New Roman" panose="02020603050405020304" pitchFamily="18" charset="0"/>
                <a:cs typeface="Calibri" panose="020F0502020204030204" pitchFamily="34" charset="0"/>
              </a:rPr>
              <a:t>for</a:t>
            </a:r>
            <a:r>
              <a:rPr lang="sr-Latn-RS" altLang="en-US" sz="2800" dirty="0">
                <a:latin typeface="Times New Roman" panose="02020603050405020304" pitchFamily="18" charset="0"/>
                <a:cs typeface="Calibri" panose="020F0502020204030204" pitchFamily="34" charset="0"/>
              </a:rPr>
              <a:t> </a:t>
            </a:r>
            <a:r>
              <a:rPr lang="sr-Latn-RS" altLang="en-US" sz="2800" dirty="0" err="1">
                <a:latin typeface="Times New Roman" panose="02020603050405020304" pitchFamily="18" charset="0"/>
                <a:cs typeface="Calibri" panose="020F0502020204030204" pitchFamily="34" charset="0"/>
              </a:rPr>
              <a:t>splenectomy</a:t>
            </a:r>
            <a:r>
              <a:rPr lang="sr-Latn-RS" altLang="en-US" sz="2800" dirty="0">
                <a:latin typeface="Times New Roman" panose="02020603050405020304" pitchFamily="18" charset="0"/>
                <a:cs typeface="Calibri" panose="020F0502020204030204" pitchFamily="34" charset="0"/>
              </a:rPr>
              <a:t> is </a:t>
            </a:r>
            <a:r>
              <a:rPr lang="sr-Latn-RS" altLang="en-US" sz="2800" dirty="0" err="1">
                <a:latin typeface="Times New Roman" panose="02020603050405020304" pitchFamily="18" charset="0"/>
                <a:cs typeface="Calibri" panose="020F0502020204030204" pitchFamily="34" charset="0"/>
              </a:rPr>
              <a:t>splenic</a:t>
            </a:r>
            <a:r>
              <a:rPr lang="sr-Latn-RS" altLang="en-US" sz="2800" dirty="0">
                <a:latin typeface="Times New Roman" panose="02020603050405020304" pitchFamily="18" charset="0"/>
                <a:cs typeface="Calibri" panose="020F0502020204030204" pitchFamily="34" charset="0"/>
              </a:rPr>
              <a:t> </a:t>
            </a:r>
            <a:r>
              <a:rPr lang="sr-Latn-RS" altLang="en-US" sz="2800" dirty="0" err="1">
                <a:latin typeface="Times New Roman" panose="02020603050405020304" pitchFamily="18" charset="0"/>
                <a:cs typeface="Calibri" panose="020F0502020204030204" pitchFamily="34" charset="0"/>
              </a:rPr>
              <a:t>rupture</a:t>
            </a:r>
            <a:r>
              <a:rPr lang="sr-Latn-RS" altLang="en-US" sz="2800" dirty="0">
                <a:latin typeface="Times New Roman" panose="02020603050405020304" pitchFamily="18" charset="0"/>
                <a:cs typeface="Calibri" panose="020F0502020204030204" pitchFamily="34" charset="0"/>
              </a:rPr>
              <a:t> due to </a:t>
            </a:r>
            <a:r>
              <a:rPr lang="sr-Latn-RS" altLang="en-US" sz="2800" dirty="0" err="1">
                <a:latin typeface="Times New Roman" panose="02020603050405020304" pitchFamily="18" charset="0"/>
                <a:cs typeface="Calibri" panose="020F0502020204030204" pitchFamily="34" charset="0"/>
              </a:rPr>
              <a:t>injury</a:t>
            </a:r>
            <a:r>
              <a:rPr lang="sr-Latn-RS" altLang="en-US" sz="2800" dirty="0">
                <a:latin typeface="Times New Roman" panose="02020603050405020304" pitchFamily="18" charset="0"/>
                <a:cs typeface="Calibri" panose="020F0502020204030204" pitchFamily="34" charset="0"/>
              </a:rPr>
              <a:t>, </a:t>
            </a:r>
            <a:r>
              <a:rPr lang="sr-Latn-RS" altLang="en-US" sz="2800" dirty="0" err="1">
                <a:latin typeface="Times New Roman" panose="02020603050405020304" pitchFamily="18" charset="0"/>
                <a:cs typeface="Calibri" panose="020F0502020204030204" pitchFamily="34" charset="0"/>
              </a:rPr>
              <a:t>and</a:t>
            </a:r>
            <a:r>
              <a:rPr lang="sr-Latn-RS" altLang="en-US" sz="2800" dirty="0">
                <a:latin typeface="Times New Roman" panose="02020603050405020304" pitchFamily="18" charset="0"/>
                <a:cs typeface="Calibri" panose="020F0502020204030204" pitchFamily="34" charset="0"/>
              </a:rPr>
              <a:t> </a:t>
            </a:r>
            <a:r>
              <a:rPr lang="sr-Latn-RS" altLang="en-US" sz="2800" dirty="0" err="1">
                <a:latin typeface="Times New Roman" panose="02020603050405020304" pitchFamily="18" charset="0"/>
                <a:cs typeface="Calibri" panose="020F0502020204030204" pitchFamily="34" charset="0"/>
              </a:rPr>
              <a:t>within</a:t>
            </a:r>
            <a:r>
              <a:rPr lang="sr-Latn-RS" altLang="en-US" sz="2800" dirty="0">
                <a:latin typeface="Times New Roman" panose="02020603050405020304" pitchFamily="18" charset="0"/>
                <a:cs typeface="Calibri" panose="020F0502020204030204" pitchFamily="34" charset="0"/>
              </a:rPr>
              <a:t> </a:t>
            </a:r>
            <a:r>
              <a:rPr lang="sr-Latn-RS" altLang="en-US" sz="2800" dirty="0" err="1">
                <a:latin typeface="Times New Roman" panose="02020603050405020304" pitchFamily="18" charset="0"/>
                <a:cs typeface="Calibri" panose="020F0502020204030204" pitchFamily="34" charset="0"/>
              </a:rPr>
              <a:t>elective</a:t>
            </a:r>
            <a:r>
              <a:rPr lang="sr-Latn-RS" altLang="en-US" sz="2800" dirty="0">
                <a:latin typeface="Times New Roman" panose="02020603050405020304" pitchFamily="18" charset="0"/>
                <a:cs typeface="Calibri" panose="020F0502020204030204" pitchFamily="34" charset="0"/>
              </a:rPr>
              <a:t> </a:t>
            </a:r>
            <a:r>
              <a:rPr lang="sr-Latn-RS" altLang="en-US" sz="2800" dirty="0" err="1">
                <a:latin typeface="Times New Roman" panose="02020603050405020304" pitchFamily="18" charset="0"/>
                <a:cs typeface="Calibri" panose="020F0502020204030204" pitchFamily="34" charset="0"/>
              </a:rPr>
              <a:t>surgery</a:t>
            </a:r>
            <a:r>
              <a:rPr lang="sr-Latn-RS" altLang="en-US" sz="2800" dirty="0">
                <a:latin typeface="Times New Roman" panose="02020603050405020304" pitchFamily="18" charset="0"/>
                <a:cs typeface="Calibri" panose="020F0502020204030204" pitchFamily="34" charset="0"/>
              </a:rPr>
              <a:t> </a:t>
            </a:r>
            <a:r>
              <a:rPr lang="sr-Latn-RS" altLang="en-US" sz="2800" dirty="0" err="1">
                <a:latin typeface="Times New Roman" panose="02020603050405020304" pitchFamily="18" charset="0"/>
                <a:cs typeface="Calibri" panose="020F0502020204030204" pitchFamily="34" charset="0"/>
              </a:rPr>
              <a:t>the</a:t>
            </a:r>
            <a:r>
              <a:rPr lang="sr-Latn-RS" altLang="en-US" sz="2800" dirty="0">
                <a:latin typeface="Times New Roman" panose="02020603050405020304" pitchFamily="18" charset="0"/>
                <a:cs typeface="Calibri" panose="020F0502020204030204" pitchFamily="34" charset="0"/>
              </a:rPr>
              <a:t> </a:t>
            </a:r>
            <a:r>
              <a:rPr lang="sr-Latn-RS" altLang="en-US" sz="2800" dirty="0" err="1">
                <a:latin typeface="Times New Roman" panose="02020603050405020304" pitchFamily="18" charset="0"/>
                <a:cs typeface="Calibri" panose="020F0502020204030204" pitchFamily="34" charset="0"/>
              </a:rPr>
              <a:t>main</a:t>
            </a:r>
            <a:r>
              <a:rPr lang="sr-Latn-RS" altLang="en-US" sz="2800" dirty="0">
                <a:latin typeface="Times New Roman" panose="02020603050405020304" pitchFamily="18" charset="0"/>
                <a:cs typeface="Calibri" panose="020F0502020204030204" pitchFamily="34" charset="0"/>
              </a:rPr>
              <a:t> </a:t>
            </a:r>
            <a:r>
              <a:rPr lang="sr-Latn-RS" altLang="en-US" sz="2800" dirty="0" err="1">
                <a:latin typeface="Times New Roman" panose="02020603050405020304" pitchFamily="18" charset="0"/>
                <a:cs typeface="Calibri" panose="020F0502020204030204" pitchFamily="34" charset="0"/>
              </a:rPr>
              <a:t>indication</a:t>
            </a:r>
            <a:r>
              <a:rPr lang="sr-Latn-RS" altLang="en-US" sz="2800" dirty="0">
                <a:latin typeface="Times New Roman" panose="02020603050405020304" pitchFamily="18" charset="0"/>
                <a:cs typeface="Calibri" panose="020F0502020204030204" pitchFamily="34" charset="0"/>
              </a:rPr>
              <a:t> </a:t>
            </a:r>
            <a:r>
              <a:rPr lang="sr-Latn-RS" altLang="en-US" sz="2800" dirty="0" err="1">
                <a:latin typeface="Times New Roman" panose="02020603050405020304" pitchFamily="18" charset="0"/>
                <a:cs typeface="Calibri" panose="020F0502020204030204" pitchFamily="34" charset="0"/>
              </a:rPr>
              <a:t>for</a:t>
            </a:r>
            <a:r>
              <a:rPr lang="sr-Latn-RS" altLang="en-US" sz="2800" dirty="0">
                <a:latin typeface="Times New Roman" panose="02020603050405020304" pitchFamily="18" charset="0"/>
                <a:cs typeface="Calibri" panose="020F0502020204030204" pitchFamily="34" charset="0"/>
              </a:rPr>
              <a:t> </a:t>
            </a:r>
            <a:r>
              <a:rPr lang="sr-Latn-RS" altLang="en-US" sz="2800" dirty="0" err="1">
                <a:latin typeface="Times New Roman" panose="02020603050405020304" pitchFamily="18" charset="0"/>
                <a:cs typeface="Calibri" panose="020F0502020204030204" pitchFamily="34" charset="0"/>
              </a:rPr>
              <a:t>splenectomy</a:t>
            </a:r>
            <a:r>
              <a:rPr lang="sr-Latn-RS" altLang="en-US" sz="2800" dirty="0">
                <a:latin typeface="Times New Roman" panose="02020603050405020304" pitchFamily="18" charset="0"/>
                <a:cs typeface="Calibri" panose="020F0502020204030204" pitchFamily="34" charset="0"/>
              </a:rPr>
              <a:t> is </a:t>
            </a:r>
            <a:r>
              <a:rPr lang="sr-Latn-RS" altLang="en-US" sz="2800" dirty="0" err="1">
                <a:latin typeface="Times New Roman" panose="02020603050405020304" pitchFamily="18" charset="0"/>
                <a:cs typeface="Calibri" panose="020F0502020204030204" pitchFamily="34" charset="0"/>
              </a:rPr>
              <a:t>idiopathic</a:t>
            </a:r>
            <a:r>
              <a:rPr lang="sr-Latn-RS" altLang="en-US" sz="2800" dirty="0">
                <a:latin typeface="Times New Roman" panose="02020603050405020304" pitchFamily="18" charset="0"/>
                <a:cs typeface="Calibri" panose="020F0502020204030204" pitchFamily="34" charset="0"/>
              </a:rPr>
              <a:t> </a:t>
            </a:r>
            <a:r>
              <a:rPr lang="sr-Latn-RS" altLang="en-US" sz="2800" dirty="0" err="1">
                <a:latin typeface="Times New Roman" panose="02020603050405020304" pitchFamily="18" charset="0"/>
                <a:cs typeface="Calibri" panose="020F0502020204030204" pitchFamily="34" charset="0"/>
              </a:rPr>
              <a:t>thrombocytopenic</a:t>
            </a:r>
            <a:r>
              <a:rPr lang="sr-Latn-RS" altLang="en-US" sz="2800" dirty="0">
                <a:latin typeface="Times New Roman" panose="02020603050405020304" pitchFamily="18" charset="0"/>
                <a:cs typeface="Calibri" panose="020F0502020204030204" pitchFamily="34" charset="0"/>
              </a:rPr>
              <a:t> purpura( </a:t>
            </a:r>
            <a:r>
              <a:rPr lang="sr-Latn-RS" altLang="en-US" sz="2800" i="1" dirty="0" err="1">
                <a:latin typeface="Times New Roman" panose="02020603050405020304" pitchFamily="18" charset="0"/>
                <a:cs typeface="Calibri" panose="020F0502020204030204" pitchFamily="34" charset="0"/>
              </a:rPr>
              <a:t>Idiopathic</a:t>
            </a:r>
            <a:r>
              <a:rPr lang="sr-Latn-RS" altLang="en-US" sz="2800" i="1" dirty="0">
                <a:latin typeface="Times New Roman" panose="02020603050405020304" pitchFamily="18" charset="0"/>
                <a:cs typeface="Calibri" panose="020F0502020204030204" pitchFamily="34" charset="0"/>
              </a:rPr>
              <a:t> </a:t>
            </a:r>
            <a:r>
              <a:rPr lang="sr-Latn-RS" altLang="en-US" sz="2800" i="1" dirty="0" err="1">
                <a:latin typeface="Times New Roman" panose="02020603050405020304" pitchFamily="18" charset="0"/>
                <a:cs typeface="Calibri" panose="020F0502020204030204" pitchFamily="34" charset="0"/>
              </a:rPr>
              <a:t>Thrombocytopenic</a:t>
            </a:r>
            <a:r>
              <a:rPr lang="sr-Latn-RS" altLang="en-US" sz="2800" i="1" dirty="0">
                <a:latin typeface="Times New Roman" panose="02020603050405020304" pitchFamily="18" charset="0"/>
                <a:cs typeface="Calibri" panose="020F0502020204030204" pitchFamily="34" charset="0"/>
              </a:rPr>
              <a:t> Purpura-ITP</a:t>
            </a:r>
            <a:r>
              <a:rPr lang="sr-Latn-RS" altLang="en-US" sz="2800" dirty="0">
                <a:latin typeface="Times New Roman" panose="02020603050405020304" pitchFamily="18" charset="0"/>
                <a:cs typeface="Calibri" panose="020F0502020204030204" pitchFamily="34" charset="0"/>
              </a:rPr>
              <a:t>). </a:t>
            </a:r>
            <a:endParaRPr lang="sr-Latn-RS" altLang="en-US" sz="2800" dirty="0">
              <a:latin typeface="Arial" panose="020B0604020202020204" pitchFamily="34" charset="0"/>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118AD22-521B-3826-FAFE-06DFF41AED7B}"/>
              </a:ext>
            </a:extLst>
          </p:cNvPr>
          <p:cNvSpPr>
            <a:spLocks noGrp="1"/>
          </p:cNvSpPr>
          <p:nvPr>
            <p:ph idx="4294967295"/>
          </p:nvPr>
        </p:nvSpPr>
        <p:spPr>
          <a:xfrm>
            <a:off x="1524000" y="762000"/>
            <a:ext cx="9144000" cy="6096000"/>
          </a:xfrm>
        </p:spPr>
        <p:txBody>
          <a:bodyPr rtlCol="0">
            <a:normAutofit/>
          </a:bodyPr>
          <a:lstStyle/>
          <a:p>
            <a:pPr marL="0" indent="0" algn="ctr">
              <a:buNone/>
              <a:defRPr/>
            </a:pPr>
            <a:r>
              <a:rPr lang="en-GB" sz="4400" b="1" dirty="0">
                <a:solidFill>
                  <a:schemeClr val="accent6">
                    <a:lumMod val="60000"/>
                    <a:lumOff val="40000"/>
                  </a:schemeClr>
                </a:solidFill>
                <a:latin typeface="Times New Roman" pitchFamily="18" charset="0"/>
                <a:cs typeface="Times New Roman" pitchFamily="18" charset="0"/>
              </a:rPr>
              <a:t>rupture of the spleen</a:t>
            </a:r>
          </a:p>
          <a:p>
            <a:pPr marL="0" indent="0" algn="ctr">
              <a:buNone/>
              <a:defRPr/>
            </a:pPr>
            <a:r>
              <a:rPr lang="en-GB" sz="4400" b="1" dirty="0">
                <a:latin typeface="Times New Roman" pitchFamily="18" charset="0"/>
                <a:cs typeface="Times New Roman" pitchFamily="18" charset="0"/>
              </a:rPr>
              <a:t>Traumatic</a:t>
            </a:r>
          </a:p>
          <a:p>
            <a:pPr marL="0" indent="0" algn="ctr">
              <a:buNone/>
              <a:defRPr/>
            </a:pPr>
            <a:r>
              <a:rPr lang="en-GB" sz="4400" b="1" dirty="0">
                <a:latin typeface="Times New Roman" pitchFamily="18" charset="0"/>
                <a:cs typeface="Times New Roman" pitchFamily="18" charset="0"/>
              </a:rPr>
              <a:t>Associated diseases</a:t>
            </a:r>
          </a:p>
          <a:p>
            <a:pPr marL="0" indent="0" algn="ctr">
              <a:buNone/>
              <a:defRPr/>
            </a:pPr>
            <a:r>
              <a:rPr lang="en-GB" sz="4400" b="1" dirty="0">
                <a:latin typeface="Times New Roman" pitchFamily="18" charset="0"/>
                <a:cs typeface="Times New Roman" pitchFamily="18" charset="0"/>
              </a:rPr>
              <a:t>      (malaria, mononucleosis</a:t>
            </a:r>
          </a:p>
          <a:p>
            <a:pPr marL="0" indent="0" algn="ctr">
              <a:buNone/>
              <a:defRPr/>
            </a:pPr>
            <a:r>
              <a:rPr lang="en-GB" sz="4400" b="1" dirty="0">
                <a:latin typeface="Times New Roman" pitchFamily="18" charset="0"/>
                <a:cs typeface="Times New Roman" pitchFamily="18" charset="0"/>
              </a:rPr>
              <a:t>      typhus, lymphoid neoplasms</a:t>
            </a:r>
            <a:endParaRPr lang="en-US" dirty="0"/>
          </a:p>
        </p:txBody>
      </p:sp>
      <p:sp>
        <p:nvSpPr>
          <p:cNvPr id="28675" name="Title 2">
            <a:extLst>
              <a:ext uri="{FF2B5EF4-FFF2-40B4-BE49-F238E27FC236}">
                <a16:creationId xmlns:a16="http://schemas.microsoft.com/office/drawing/2014/main" id="{13CA3BD9-837C-63C2-A39B-A96BD9E63DD8}"/>
              </a:ext>
            </a:extLst>
          </p:cNvPr>
          <p:cNvSpPr>
            <a:spLocks noGrp="1"/>
          </p:cNvSpPr>
          <p:nvPr>
            <p:ph type="title" idx="4294967295"/>
          </p:nvPr>
        </p:nvSpPr>
        <p:spPr>
          <a:xfrm>
            <a:off x="1524000" y="0"/>
            <a:ext cx="9144000" cy="914400"/>
          </a:xfrm>
        </p:spPr>
        <p:txBody>
          <a:bodyPr/>
          <a:lstStyle/>
          <a:p>
            <a:pPr algn="ctr">
              <a:defRPr/>
            </a:pPr>
            <a:endParaRPr lang="en-US" b="1" dirty="0">
              <a:solidFill>
                <a:schemeClr val="accent6">
                  <a:lumMod val="60000"/>
                  <a:lumOff val="40000"/>
                </a:schemeClr>
              </a:solidFill>
              <a:latin typeface="Times New Roman" pitchFamily="18" charset="0"/>
              <a:cs typeface="Times New Roman" pitchFamily="18"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AAST Splenic Injury Scale (1994 revision) [4] | Download Table">
            <a:extLst>
              <a:ext uri="{FF2B5EF4-FFF2-40B4-BE49-F238E27FC236}">
                <a16:creationId xmlns:a16="http://schemas.microsoft.com/office/drawing/2014/main" id="{56D64A6F-C073-F082-7C01-FB65D05FABE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279400"/>
            <a:ext cx="9474200" cy="576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745216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Content Placeholder 1">
            <a:extLst>
              <a:ext uri="{FF2B5EF4-FFF2-40B4-BE49-F238E27FC236}">
                <a16:creationId xmlns:a16="http://schemas.microsoft.com/office/drawing/2014/main" id="{E6E444B3-A92E-49E2-4EA7-529874905469}"/>
              </a:ext>
            </a:extLst>
          </p:cNvPr>
          <p:cNvSpPr>
            <a:spLocks noGrp="1" noChangeArrowheads="1"/>
          </p:cNvSpPr>
          <p:nvPr>
            <p:ph idx="4294967295"/>
          </p:nvPr>
        </p:nvSpPr>
        <p:spPr>
          <a:xfrm>
            <a:off x="1524000" y="1524000"/>
            <a:ext cx="9144000" cy="4491789"/>
          </a:xfrm>
        </p:spPr>
        <p:txBody>
          <a:bodyPr>
            <a:normAutofit/>
          </a:bodyPr>
          <a:lstStyle/>
          <a:p>
            <a:pPr eaLnBrk="1" hangingPunct="1">
              <a:buClr>
                <a:srgbClr val="FF0000"/>
              </a:buClr>
              <a:buFont typeface="Wingdings" pitchFamily="2" charset="2"/>
              <a:buChar char="v"/>
            </a:pPr>
            <a:r>
              <a:rPr lang="sr-Cyrl-CS" altLang="en-US" sz="3600" b="1" dirty="0">
                <a:latin typeface="Times New Roman" panose="02020603050405020304" pitchFamily="18" charset="0"/>
                <a:cs typeface="Times New Roman" panose="02020603050405020304" pitchFamily="18" charset="0"/>
              </a:rPr>
              <a:t>  </a:t>
            </a:r>
            <a:r>
              <a:rPr lang="en-US" altLang="en-US" sz="3600" b="1" dirty="0">
                <a:latin typeface="Times New Roman" panose="02020603050405020304" pitchFamily="18" charset="0"/>
                <a:cs typeface="Times New Roman" panose="02020603050405020304" pitchFamily="18" charset="0"/>
              </a:rPr>
              <a:t>Pain in left upper quadrant of abdomen, with radiation to the left shoulder (</a:t>
            </a:r>
            <a:r>
              <a:rPr lang="en-US" altLang="en-US" sz="3600" b="1" dirty="0" err="1">
                <a:latin typeface="Times New Roman" panose="02020603050405020304" pitchFamily="18" charset="0"/>
                <a:cs typeface="Times New Roman" panose="02020603050405020304" pitchFamily="18" charset="0"/>
              </a:rPr>
              <a:t>Kehr's</a:t>
            </a:r>
            <a:r>
              <a:rPr lang="en-US" altLang="en-US" sz="3600" b="1" dirty="0">
                <a:latin typeface="Times New Roman" panose="02020603050405020304" pitchFamily="18" charset="0"/>
                <a:cs typeface="Times New Roman" panose="02020603050405020304" pitchFamily="18" charset="0"/>
              </a:rPr>
              <a:t> sign)</a:t>
            </a:r>
          </a:p>
          <a:p>
            <a:pPr eaLnBrk="1" hangingPunct="1">
              <a:buClr>
                <a:srgbClr val="FF0000"/>
              </a:buClr>
              <a:buFont typeface="Wingdings" pitchFamily="2" charset="2"/>
              <a:buChar char="v"/>
            </a:pPr>
            <a:r>
              <a:rPr lang="en-US" altLang="en-US" sz="3600" b="1" dirty="0">
                <a:latin typeface="Times New Roman" panose="02020603050405020304" pitchFamily="18" charset="0"/>
                <a:cs typeface="Times New Roman" panose="02020603050405020304" pitchFamily="18" charset="0"/>
              </a:rPr>
              <a:t>   Rib fracture on the left side +/- massive intraperitoneal bleeding</a:t>
            </a:r>
          </a:p>
          <a:p>
            <a:pPr eaLnBrk="1" hangingPunct="1">
              <a:buClr>
                <a:srgbClr val="FF0000"/>
              </a:buClr>
              <a:buFont typeface="Wingdings" pitchFamily="2" charset="2"/>
              <a:buChar char="v"/>
            </a:pPr>
            <a:r>
              <a:rPr lang="en-US" altLang="en-US" sz="3600" b="1" dirty="0">
                <a:latin typeface="Times New Roman" panose="02020603050405020304" pitchFamily="18" charset="0"/>
                <a:cs typeface="Times New Roman" panose="02020603050405020304" pitchFamily="18" charset="0"/>
              </a:rPr>
              <a:t>  Shock (hypotension, tachycardia)</a:t>
            </a:r>
          </a:p>
        </p:txBody>
      </p:sp>
      <p:sp>
        <p:nvSpPr>
          <p:cNvPr id="30723" name="Title 2">
            <a:extLst>
              <a:ext uri="{FF2B5EF4-FFF2-40B4-BE49-F238E27FC236}">
                <a16:creationId xmlns:a16="http://schemas.microsoft.com/office/drawing/2014/main" id="{E6A4E54F-3401-8295-5D3A-6BC8DDB0AB99}"/>
              </a:ext>
            </a:extLst>
          </p:cNvPr>
          <p:cNvSpPr>
            <a:spLocks noGrp="1"/>
          </p:cNvSpPr>
          <p:nvPr>
            <p:ph type="title" idx="4294967295"/>
          </p:nvPr>
        </p:nvSpPr>
        <p:spPr>
          <a:xfrm>
            <a:off x="1524000" y="0"/>
            <a:ext cx="9144000" cy="1676400"/>
          </a:xfrm>
        </p:spPr>
        <p:txBody>
          <a:bodyPr/>
          <a:lstStyle/>
          <a:p>
            <a:pPr algn="ctr">
              <a:defRPr/>
            </a:pPr>
            <a:r>
              <a:rPr lang="en-US" b="1" dirty="0">
                <a:solidFill>
                  <a:schemeClr val="accent6">
                    <a:lumMod val="60000"/>
                    <a:lumOff val="40000"/>
                  </a:schemeClr>
                </a:solidFill>
                <a:latin typeface="Times New Roman" pitchFamily="18" charset="0"/>
                <a:cs typeface="Times New Roman" pitchFamily="18" charset="0"/>
              </a:rPr>
              <a:t>З</a:t>
            </a:r>
            <a:r>
              <a:rPr lang="sr-Cyrl-CS" b="1" dirty="0">
                <a:solidFill>
                  <a:schemeClr val="accent6">
                    <a:lumMod val="60000"/>
                    <a:lumOff val="40000"/>
                  </a:schemeClr>
                </a:solidFill>
                <a:latin typeface="Times New Roman" pitchFamily="18" charset="0"/>
                <a:cs typeface="Times New Roman" pitchFamily="18" charset="0"/>
              </a:rPr>
              <a:t>наци руптуре слезине</a:t>
            </a:r>
            <a:endParaRPr lang="en-US" b="1" dirty="0">
              <a:solidFill>
                <a:schemeClr val="accent6">
                  <a:lumMod val="60000"/>
                  <a:lumOff val="40000"/>
                </a:schemeClr>
              </a:solidFill>
              <a:latin typeface="Times New Roman" pitchFamily="18" charset="0"/>
              <a:cs typeface="Times New Roman"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16459" name="Rectangle 16434">
            <a:extLst>
              <a:ext uri="{FF2B5EF4-FFF2-40B4-BE49-F238E27FC236}">
                <a16:creationId xmlns:a16="http://schemas.microsoft.com/office/drawing/2014/main" id="{EEA869E1-F851-4A52-92F5-77E592B76A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16460" name="Picture 16436">
            <a:extLst>
              <a:ext uri="{FF2B5EF4-FFF2-40B4-BE49-F238E27FC236}">
                <a16:creationId xmlns:a16="http://schemas.microsoft.com/office/drawing/2014/main" id="{B083AD55-8296-44BD-8E14-DD2DDBC351B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6461" name="Straight Connector 16438">
            <a:extLst>
              <a:ext uri="{FF2B5EF4-FFF2-40B4-BE49-F238E27FC236}">
                <a16:creationId xmlns:a16="http://schemas.microsoft.com/office/drawing/2014/main" id="{2BF46B26-15FC-4C5A-94FA-AE9ED64B5C2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cxnSp>
        <p:nvCxnSpPr>
          <p:cNvPr id="16462" name="Straight Connector 16440">
            <a:extLst>
              <a:ext uri="{FF2B5EF4-FFF2-40B4-BE49-F238E27FC236}">
                <a16:creationId xmlns:a16="http://schemas.microsoft.com/office/drawing/2014/main" id="{912F6065-5345-44BD-B66E-5487CCD7A9B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 useBgFill="1">
        <p:nvSpPr>
          <p:cNvPr id="16463" name="Rectangle 16442">
            <a:extLst>
              <a:ext uri="{FF2B5EF4-FFF2-40B4-BE49-F238E27FC236}">
                <a16:creationId xmlns:a16="http://schemas.microsoft.com/office/drawing/2014/main" id="{0EF77632-1A0C-4B9F-829B-226E68A78E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64" name="Rectangle 16444">
            <a:extLst>
              <a:ext uri="{FF2B5EF4-FFF2-40B4-BE49-F238E27FC236}">
                <a16:creationId xmlns:a16="http://schemas.microsoft.com/office/drawing/2014/main" id="{F3DCFC27-6BCE-42B6-8372-070EA07685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10243" name="Title 1">
            <a:extLst>
              <a:ext uri="{FF2B5EF4-FFF2-40B4-BE49-F238E27FC236}">
                <a16:creationId xmlns:a16="http://schemas.microsoft.com/office/drawing/2014/main" id="{88229FBD-371C-1538-2713-C21E5D5C978F}"/>
              </a:ext>
            </a:extLst>
          </p:cNvPr>
          <p:cNvSpPr>
            <a:spLocks noGrp="1"/>
          </p:cNvSpPr>
          <p:nvPr>
            <p:ph type="title" idx="4294967295"/>
          </p:nvPr>
        </p:nvSpPr>
        <p:spPr>
          <a:xfrm>
            <a:off x="1776424" y="4460798"/>
            <a:ext cx="8637073" cy="558063"/>
          </a:xfrm>
        </p:spPr>
        <p:txBody>
          <a:bodyPr vert="horz" lIns="91440" tIns="45720" rIns="91440" bIns="0" rtlCol="0" anchor="b">
            <a:normAutofit/>
          </a:bodyPr>
          <a:lstStyle/>
          <a:p>
            <a:pPr>
              <a:defRPr/>
            </a:pPr>
            <a:r>
              <a:rPr lang="en-US" sz="3600" dirty="0"/>
              <a:t>pancreas</a:t>
            </a:r>
          </a:p>
        </p:txBody>
      </p:sp>
      <p:pic>
        <p:nvPicPr>
          <p:cNvPr id="3" name="Picture 3">
            <a:extLst>
              <a:ext uri="{FF2B5EF4-FFF2-40B4-BE49-F238E27FC236}">
                <a16:creationId xmlns:a16="http://schemas.microsoft.com/office/drawing/2014/main" id="{68EB586D-485C-C778-F46E-5CC29FA35F85}"/>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515399" y="922075"/>
            <a:ext cx="4242437" cy="278940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2">
            <a:extLst>
              <a:ext uri="{FF2B5EF4-FFF2-40B4-BE49-F238E27FC236}">
                <a16:creationId xmlns:a16="http://schemas.microsoft.com/office/drawing/2014/main" id="{9B673E4B-89E2-C24C-E34F-879D5669E2E4}"/>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a:xfrm>
            <a:off x="6252520" y="791214"/>
            <a:ext cx="5458438" cy="2920263"/>
          </a:xfrm>
          <a:prstGeom prst="rect">
            <a:avLst/>
          </a:prstGeom>
        </p:spPr>
      </p:pic>
      <p:cxnSp>
        <p:nvCxnSpPr>
          <p:cNvPr id="16465" name="Straight Connector 16446">
            <a:extLst>
              <a:ext uri="{FF2B5EF4-FFF2-40B4-BE49-F238E27FC236}">
                <a16:creationId xmlns:a16="http://schemas.microsoft.com/office/drawing/2014/main" id="{96A4B1E0-284C-4A01-8141-A24D2B8EE09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776728" y="5027185"/>
            <a:ext cx="8643010" cy="0"/>
          </a:xfrm>
          <a:prstGeom prst="line">
            <a:avLst/>
          </a:prstGeom>
          <a:ln w="31750"/>
        </p:spPr>
        <p:style>
          <a:lnRef idx="3">
            <a:schemeClr val="accent1"/>
          </a:lnRef>
          <a:fillRef idx="0">
            <a:schemeClr val="accent1"/>
          </a:fillRef>
          <a:effectRef idx="2">
            <a:schemeClr val="accent1"/>
          </a:effectRef>
          <a:fontRef idx="minor">
            <a:schemeClr val="tx1"/>
          </a:fontRef>
        </p:style>
      </p:cxnSp>
      <p:pic>
        <p:nvPicPr>
          <p:cNvPr id="16466" name="Picture 16448">
            <a:extLst>
              <a:ext uri="{FF2B5EF4-FFF2-40B4-BE49-F238E27FC236}">
                <a16:creationId xmlns:a16="http://schemas.microsoft.com/office/drawing/2014/main" id="{F82046CE-87C5-4670-A404-6AB453F5A92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6467" name="Straight Connector 16450">
            <a:extLst>
              <a:ext uri="{FF2B5EF4-FFF2-40B4-BE49-F238E27FC236}">
                <a16:creationId xmlns:a16="http://schemas.microsoft.com/office/drawing/2014/main" id="{A224BAD7-5931-4CA6-BB58-0CBCFCFA65A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ssolv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Pravougaonik 1">
            <a:extLst>
              <a:ext uri="{FF2B5EF4-FFF2-40B4-BE49-F238E27FC236}">
                <a16:creationId xmlns:a16="http://schemas.microsoft.com/office/drawing/2014/main" id="{8D0A247D-08E2-B540-B09B-00E50E7AFDAC}"/>
              </a:ext>
            </a:extLst>
          </p:cNvPr>
          <p:cNvSpPr>
            <a:spLocks noChangeArrowheads="1"/>
          </p:cNvSpPr>
          <p:nvPr/>
        </p:nvSpPr>
        <p:spPr bwMode="auto">
          <a:xfrm>
            <a:off x="4038600" y="685801"/>
            <a:ext cx="4572000" cy="526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200">
                <a:solidFill>
                  <a:schemeClr val="tx1"/>
                </a:solidFill>
                <a:latin typeface="Century Gothic" panose="020B0502020202020204" pitchFamily="34" charset="0"/>
              </a:defRPr>
            </a:lvl1pPr>
            <a:lvl2pPr marL="742950" indent="-285750">
              <a:lnSpc>
                <a:spcPct val="90000"/>
              </a:lnSpc>
              <a:spcBef>
                <a:spcPts val="500"/>
              </a:spcBef>
              <a:buFont typeface="Arial" panose="020B0604020202020204" pitchFamily="34" charset="0"/>
              <a:buChar char="•"/>
              <a:defRPr sz="2000">
                <a:solidFill>
                  <a:schemeClr val="tx1"/>
                </a:solidFill>
                <a:latin typeface="Century Gothic" panose="020B0502020202020204" pitchFamily="34" charset="0"/>
              </a:defRPr>
            </a:lvl2pPr>
            <a:lvl3pPr marL="1143000" indent="-228600">
              <a:lnSpc>
                <a:spcPct val="90000"/>
              </a:lnSpc>
              <a:spcBef>
                <a:spcPts val="500"/>
              </a:spcBef>
              <a:buFont typeface="Arial" panose="020B0604020202020204" pitchFamily="34" charset="0"/>
              <a:buChar char="•"/>
              <a:defRPr>
                <a:solidFill>
                  <a:schemeClr val="tx1"/>
                </a:solidFill>
                <a:latin typeface="Century Gothic" panose="020B0502020202020204" pitchFamily="34" charset="0"/>
              </a:defRPr>
            </a:lvl3pPr>
            <a:lvl4pPr marL="1600200" indent="-228600">
              <a:lnSpc>
                <a:spcPct val="90000"/>
              </a:lnSpc>
              <a:spcBef>
                <a:spcPts val="500"/>
              </a:spcBef>
              <a:buFont typeface="Arial" panose="020B0604020202020204" pitchFamily="34" charset="0"/>
              <a:buChar char="•"/>
              <a:defRPr sz="1600">
                <a:solidFill>
                  <a:schemeClr val="tx1"/>
                </a:solidFill>
                <a:latin typeface="Century Gothic" panose="020B0502020202020204" pitchFamily="34" charset="0"/>
              </a:defRPr>
            </a:lvl4pPr>
            <a:lvl5pPr marL="2057400" indent="-228600">
              <a:lnSpc>
                <a:spcPct val="90000"/>
              </a:lnSpc>
              <a:spcBef>
                <a:spcPts val="500"/>
              </a:spcBef>
              <a:buFont typeface="Arial" panose="020B0604020202020204" pitchFamily="34" charset="0"/>
              <a:buChar char="•"/>
              <a:defRPr sz="1600">
                <a:solidFill>
                  <a:schemeClr val="tx1"/>
                </a:solidFill>
                <a:latin typeface="Century Gothic" panose="020B0502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9pPr>
          </a:lstStyle>
          <a:p>
            <a:pPr>
              <a:lnSpc>
                <a:spcPct val="100000"/>
              </a:lnSpc>
              <a:spcBef>
                <a:spcPct val="0"/>
              </a:spcBef>
              <a:buFontTx/>
              <a:buNone/>
            </a:pPr>
            <a:r>
              <a:rPr lang="sr-Latn-RS" altLang="en-US" sz="2400" dirty="0">
                <a:latin typeface="Times New Roman" panose="02020603050405020304" pitchFamily="18" charset="0"/>
                <a:cs typeface="Calibri" panose="020F0502020204030204" pitchFamily="34" charset="0"/>
              </a:rPr>
              <a:t>Due to </a:t>
            </a:r>
            <a:r>
              <a:rPr lang="sr-Latn-RS" altLang="en-US" sz="2400" dirty="0" err="1">
                <a:latin typeface="Times New Roman" panose="02020603050405020304" pitchFamily="18" charset="0"/>
                <a:cs typeface="Calibri" panose="020F0502020204030204" pitchFamily="34" charset="0"/>
              </a:rPr>
              <a:t>its</a:t>
            </a:r>
            <a:r>
              <a:rPr lang="sr-Latn-RS" altLang="en-US" sz="2400" dirty="0">
                <a:latin typeface="Times New Roman" panose="02020603050405020304" pitchFamily="18" charset="0"/>
                <a:cs typeface="Calibri" panose="020F0502020204030204" pitchFamily="34" charset="0"/>
              </a:rPr>
              <a:t> </a:t>
            </a:r>
            <a:r>
              <a:rPr lang="sr-Latn-RS" altLang="en-US" sz="2400" dirty="0" err="1">
                <a:latin typeface="Times New Roman" panose="02020603050405020304" pitchFamily="18" charset="0"/>
                <a:cs typeface="Calibri" panose="020F0502020204030204" pitchFamily="34" charset="0"/>
              </a:rPr>
              <a:t>vulnerability</a:t>
            </a:r>
            <a:r>
              <a:rPr lang="sr-Latn-RS" altLang="en-US" sz="2400" dirty="0">
                <a:latin typeface="Times New Roman" panose="02020603050405020304" pitchFamily="18" charset="0"/>
                <a:cs typeface="Calibri" panose="020F0502020204030204" pitchFamily="34" charset="0"/>
              </a:rPr>
              <a:t>, </a:t>
            </a:r>
            <a:r>
              <a:rPr lang="sr-Latn-RS" altLang="en-US" sz="2400" dirty="0" err="1">
                <a:latin typeface="Times New Roman" panose="02020603050405020304" pitchFamily="18" charset="0"/>
                <a:cs typeface="Calibri" panose="020F0502020204030204" pitchFamily="34" charset="0"/>
              </a:rPr>
              <a:t>the</a:t>
            </a:r>
            <a:r>
              <a:rPr lang="sr-Latn-RS" altLang="en-US" sz="2400" dirty="0">
                <a:latin typeface="Times New Roman" panose="02020603050405020304" pitchFamily="18" charset="0"/>
                <a:cs typeface="Calibri" panose="020F0502020204030204" pitchFamily="34" charset="0"/>
              </a:rPr>
              <a:t> </a:t>
            </a:r>
            <a:r>
              <a:rPr lang="sr-Latn-RS" altLang="en-US" sz="2400" dirty="0" err="1">
                <a:latin typeface="Times New Roman" panose="02020603050405020304" pitchFamily="18" charset="0"/>
                <a:cs typeface="Calibri" panose="020F0502020204030204" pitchFamily="34" charset="0"/>
              </a:rPr>
              <a:t>spleen</a:t>
            </a:r>
            <a:r>
              <a:rPr lang="sr-Latn-RS" altLang="en-US" sz="2400" dirty="0">
                <a:latin typeface="Times New Roman" panose="02020603050405020304" pitchFamily="18" charset="0"/>
                <a:cs typeface="Calibri" panose="020F0502020204030204" pitchFamily="34" charset="0"/>
              </a:rPr>
              <a:t> is </a:t>
            </a:r>
            <a:r>
              <a:rPr lang="sr-Latn-RS" altLang="en-US" sz="2400" dirty="0" err="1">
                <a:latin typeface="Times New Roman" panose="02020603050405020304" pitchFamily="18" charset="0"/>
                <a:cs typeface="Calibri" panose="020F0502020204030204" pitchFamily="34" charset="0"/>
              </a:rPr>
              <a:t>the</a:t>
            </a:r>
            <a:r>
              <a:rPr lang="sr-Latn-RS" altLang="en-US" sz="2400" dirty="0">
                <a:latin typeface="Times New Roman" panose="02020603050405020304" pitchFamily="18" charset="0"/>
                <a:cs typeface="Calibri" panose="020F0502020204030204" pitchFamily="34" charset="0"/>
              </a:rPr>
              <a:t> most </a:t>
            </a:r>
            <a:r>
              <a:rPr lang="sr-Latn-RS" altLang="en-US" sz="2400" dirty="0" err="1">
                <a:latin typeface="Times New Roman" panose="02020603050405020304" pitchFamily="18" charset="0"/>
                <a:cs typeface="Calibri" panose="020F0502020204030204" pitchFamily="34" charset="0"/>
              </a:rPr>
              <a:t>frequently</a:t>
            </a:r>
            <a:r>
              <a:rPr lang="sr-Latn-RS" altLang="en-US" sz="2400" dirty="0">
                <a:latin typeface="Times New Roman" panose="02020603050405020304" pitchFamily="18" charset="0"/>
                <a:cs typeface="Calibri" panose="020F0502020204030204" pitchFamily="34" charset="0"/>
              </a:rPr>
              <a:t> </a:t>
            </a:r>
            <a:r>
              <a:rPr lang="sr-Latn-RS" altLang="en-US" sz="2400" dirty="0" err="1">
                <a:latin typeface="Times New Roman" panose="02020603050405020304" pitchFamily="18" charset="0"/>
                <a:cs typeface="Calibri" panose="020F0502020204030204" pitchFamily="34" charset="0"/>
              </a:rPr>
              <a:t>injured</a:t>
            </a:r>
            <a:r>
              <a:rPr lang="sr-Latn-RS" altLang="en-US" sz="2400" dirty="0">
                <a:latin typeface="Times New Roman" panose="02020603050405020304" pitchFamily="18" charset="0"/>
                <a:cs typeface="Calibri" panose="020F0502020204030204" pitchFamily="34" charset="0"/>
              </a:rPr>
              <a:t> organ in </a:t>
            </a:r>
            <a:r>
              <a:rPr lang="sr-Latn-RS" altLang="en-US" sz="2400" dirty="0" err="1">
                <a:latin typeface="Times New Roman" panose="02020603050405020304" pitchFamily="18" charset="0"/>
                <a:cs typeface="Calibri" panose="020F0502020204030204" pitchFamily="34" charset="0"/>
              </a:rPr>
              <a:t>the</a:t>
            </a:r>
            <a:r>
              <a:rPr lang="sr-Latn-RS" altLang="en-US" sz="2400" dirty="0">
                <a:latin typeface="Times New Roman" panose="02020603050405020304" pitchFamily="18" charset="0"/>
                <a:cs typeface="Calibri" panose="020F0502020204030204" pitchFamily="34" charset="0"/>
              </a:rPr>
              <a:t> abdomen, </a:t>
            </a:r>
            <a:r>
              <a:rPr lang="sr-Latn-RS" altLang="en-US" sz="2400" dirty="0" err="1">
                <a:latin typeface="Times New Roman" panose="02020603050405020304" pitchFamily="18" charset="0"/>
                <a:cs typeface="Calibri" panose="020F0502020204030204" pitchFamily="34" charset="0"/>
              </a:rPr>
              <a:t>and</a:t>
            </a:r>
            <a:r>
              <a:rPr lang="sr-Latn-RS" altLang="en-US" sz="2400" dirty="0">
                <a:latin typeface="Times New Roman" panose="02020603050405020304" pitchFamily="18" charset="0"/>
                <a:cs typeface="Calibri" panose="020F0502020204030204" pitchFamily="34" charset="0"/>
              </a:rPr>
              <a:t> </a:t>
            </a:r>
            <a:r>
              <a:rPr lang="sr-Latn-RS" altLang="en-US" sz="2400" dirty="0" err="1">
                <a:latin typeface="Times New Roman" panose="02020603050405020304" pitchFamily="18" charset="0"/>
                <a:cs typeface="Calibri" panose="020F0502020204030204" pitchFamily="34" charset="0"/>
              </a:rPr>
              <a:t>splenectomy</a:t>
            </a:r>
            <a:r>
              <a:rPr lang="sr-Latn-RS" altLang="en-US" sz="2400" dirty="0">
                <a:latin typeface="Times New Roman" panose="02020603050405020304" pitchFamily="18" charset="0"/>
                <a:cs typeface="Calibri" panose="020F0502020204030204" pitchFamily="34" charset="0"/>
              </a:rPr>
              <a:t> due to </a:t>
            </a:r>
            <a:r>
              <a:rPr lang="sr-Latn-RS" altLang="en-US" sz="2400" dirty="0" err="1">
                <a:latin typeface="Times New Roman" panose="02020603050405020304" pitchFamily="18" charset="0"/>
                <a:cs typeface="Calibri" panose="020F0502020204030204" pitchFamily="34" charset="0"/>
              </a:rPr>
              <a:t>bleeding</a:t>
            </a:r>
            <a:r>
              <a:rPr lang="sr-Latn-RS" altLang="en-US" sz="2400" dirty="0">
                <a:latin typeface="Times New Roman" panose="02020603050405020304" pitchFamily="18" charset="0"/>
                <a:cs typeface="Calibri" panose="020F0502020204030204" pitchFamily="34" charset="0"/>
              </a:rPr>
              <a:t> is </a:t>
            </a:r>
            <a:r>
              <a:rPr lang="sr-Latn-RS" altLang="en-US" sz="2400" dirty="0" err="1">
                <a:latin typeface="Times New Roman" panose="02020603050405020304" pitchFamily="18" charset="0"/>
                <a:cs typeface="Calibri" panose="020F0502020204030204" pitchFamily="34" charset="0"/>
              </a:rPr>
              <a:t>the</a:t>
            </a:r>
            <a:r>
              <a:rPr lang="sr-Latn-RS" altLang="en-US" sz="2400" dirty="0">
                <a:latin typeface="Times New Roman" panose="02020603050405020304" pitchFamily="18" charset="0"/>
                <a:cs typeface="Calibri" panose="020F0502020204030204" pitchFamily="34" charset="0"/>
              </a:rPr>
              <a:t> most </a:t>
            </a:r>
            <a:r>
              <a:rPr lang="sr-Latn-RS" altLang="en-US" sz="2400" dirty="0" err="1">
                <a:latin typeface="Times New Roman" panose="02020603050405020304" pitchFamily="18" charset="0"/>
                <a:cs typeface="Calibri" panose="020F0502020204030204" pitchFamily="34" charset="0"/>
              </a:rPr>
              <a:t>frequently</a:t>
            </a:r>
            <a:r>
              <a:rPr lang="sr-Latn-RS" altLang="en-US" sz="2400" dirty="0">
                <a:latin typeface="Times New Roman" panose="02020603050405020304" pitchFamily="18" charset="0"/>
                <a:cs typeface="Calibri" panose="020F0502020204030204" pitchFamily="34" charset="0"/>
              </a:rPr>
              <a:t> </a:t>
            </a:r>
            <a:r>
              <a:rPr lang="sr-Latn-RS" altLang="en-US" sz="2400" dirty="0" err="1">
                <a:latin typeface="Times New Roman" panose="02020603050405020304" pitchFamily="18" charset="0"/>
                <a:cs typeface="Calibri" panose="020F0502020204030204" pitchFamily="34" charset="0"/>
              </a:rPr>
              <a:t>performed</a:t>
            </a:r>
            <a:r>
              <a:rPr lang="sr-Latn-RS" altLang="en-US" sz="2400" dirty="0">
                <a:latin typeface="Times New Roman" panose="02020603050405020304" pitchFamily="18" charset="0"/>
                <a:cs typeface="Calibri" panose="020F0502020204030204" pitchFamily="34" charset="0"/>
              </a:rPr>
              <a:t> </a:t>
            </a:r>
            <a:r>
              <a:rPr lang="sr-Latn-RS" altLang="en-US" sz="2400" dirty="0" err="1">
                <a:latin typeface="Times New Roman" panose="02020603050405020304" pitchFamily="18" charset="0"/>
                <a:cs typeface="Calibri" panose="020F0502020204030204" pitchFamily="34" charset="0"/>
              </a:rPr>
              <a:t>spleen</a:t>
            </a:r>
            <a:r>
              <a:rPr lang="sr-Latn-RS" altLang="en-US" sz="2400" dirty="0">
                <a:latin typeface="Times New Roman" panose="02020603050405020304" pitchFamily="18" charset="0"/>
                <a:cs typeface="Calibri" panose="020F0502020204030204" pitchFamily="34" charset="0"/>
              </a:rPr>
              <a:t> </a:t>
            </a:r>
            <a:r>
              <a:rPr lang="sr-Latn-RS" altLang="en-US" sz="2400" dirty="0" err="1">
                <a:latin typeface="Times New Roman" panose="02020603050405020304" pitchFamily="18" charset="0"/>
                <a:cs typeface="Calibri" panose="020F0502020204030204" pitchFamily="34" charset="0"/>
              </a:rPr>
              <a:t>operation</a:t>
            </a:r>
            <a:r>
              <a:rPr lang="sr-Latn-RS" altLang="en-US" sz="2400" dirty="0">
                <a:latin typeface="Times New Roman" panose="02020603050405020304" pitchFamily="18" charset="0"/>
                <a:cs typeface="Calibri" panose="020F0502020204030204" pitchFamily="34" charset="0"/>
              </a:rPr>
              <a:t>. A </a:t>
            </a:r>
            <a:r>
              <a:rPr lang="sr-Latn-RS" altLang="en-US" sz="2400" dirty="0" err="1">
                <a:latin typeface="Times New Roman" panose="02020603050405020304" pitchFamily="18" charset="0"/>
                <a:cs typeface="Calibri" panose="020F0502020204030204" pitchFamily="34" charset="0"/>
              </a:rPr>
              <a:t>splenic</a:t>
            </a:r>
            <a:r>
              <a:rPr lang="sr-Latn-RS" altLang="en-US" sz="2400" dirty="0">
                <a:latin typeface="Times New Roman" panose="02020603050405020304" pitchFamily="18" charset="0"/>
                <a:cs typeface="Calibri" panose="020F0502020204030204" pitchFamily="34" charset="0"/>
              </a:rPr>
              <a:t> </a:t>
            </a:r>
            <a:r>
              <a:rPr lang="sr-Latn-RS" altLang="en-US" sz="2400" dirty="0" err="1">
                <a:latin typeface="Times New Roman" panose="02020603050405020304" pitchFamily="18" charset="0"/>
                <a:cs typeface="Calibri" panose="020F0502020204030204" pitchFamily="34" charset="0"/>
              </a:rPr>
              <a:t>lesion</a:t>
            </a:r>
            <a:r>
              <a:rPr lang="sr-Latn-RS" altLang="en-US" sz="2400" dirty="0">
                <a:latin typeface="Times New Roman" panose="02020603050405020304" pitchFamily="18" charset="0"/>
                <a:cs typeface="Calibri" panose="020F0502020204030204" pitchFamily="34" charset="0"/>
              </a:rPr>
              <a:t> </a:t>
            </a:r>
            <a:r>
              <a:rPr lang="sr-Latn-RS" altLang="en-US" sz="2400" dirty="0" err="1">
                <a:latin typeface="Times New Roman" panose="02020603050405020304" pitchFamily="18" charset="0"/>
                <a:cs typeface="Calibri" panose="020F0502020204030204" pitchFamily="34" charset="0"/>
              </a:rPr>
              <a:t>may</a:t>
            </a:r>
            <a:r>
              <a:rPr lang="sr-Latn-RS" altLang="en-US" sz="2400" dirty="0">
                <a:latin typeface="Times New Roman" panose="02020603050405020304" pitchFamily="18" charset="0"/>
                <a:cs typeface="Calibri" panose="020F0502020204030204" pitchFamily="34" charset="0"/>
              </a:rPr>
              <a:t> be </a:t>
            </a:r>
            <a:r>
              <a:rPr lang="sr-Latn-RS" altLang="en-US" sz="2400" dirty="0" err="1">
                <a:latin typeface="Times New Roman" panose="02020603050405020304" pitchFamily="18" charset="0"/>
                <a:cs typeface="Calibri" panose="020F0502020204030204" pitchFamily="34" charset="0"/>
              </a:rPr>
              <a:t>caused</a:t>
            </a:r>
            <a:r>
              <a:rPr lang="sr-Latn-RS" altLang="en-US" sz="2400" dirty="0">
                <a:latin typeface="Times New Roman" panose="02020603050405020304" pitchFamily="18" charset="0"/>
                <a:cs typeface="Calibri" panose="020F0502020204030204" pitchFamily="34" charset="0"/>
              </a:rPr>
              <a:t> </a:t>
            </a:r>
            <a:r>
              <a:rPr lang="sr-Latn-RS" altLang="en-US" sz="2400" dirty="0" err="1">
                <a:latin typeface="Times New Roman" panose="02020603050405020304" pitchFamily="18" charset="0"/>
                <a:cs typeface="Calibri" panose="020F0502020204030204" pitchFamily="34" charset="0"/>
              </a:rPr>
              <a:t>by</a:t>
            </a:r>
            <a:r>
              <a:rPr lang="sr-Latn-RS" altLang="en-US" sz="2400" dirty="0">
                <a:latin typeface="Times New Roman" panose="02020603050405020304" pitchFamily="18" charset="0"/>
                <a:cs typeface="Calibri" panose="020F0502020204030204" pitchFamily="34" charset="0"/>
              </a:rPr>
              <a:t> </a:t>
            </a:r>
            <a:r>
              <a:rPr lang="sr-Latn-RS" altLang="en-US" sz="2400" dirty="0" err="1">
                <a:latin typeface="Times New Roman" panose="02020603050405020304" pitchFamily="18" charset="0"/>
                <a:cs typeface="Calibri" panose="020F0502020204030204" pitchFamily="34" charset="0"/>
              </a:rPr>
              <a:t>blunt</a:t>
            </a:r>
            <a:r>
              <a:rPr lang="sr-Latn-RS" altLang="en-US" sz="2400" dirty="0">
                <a:latin typeface="Times New Roman" panose="02020603050405020304" pitchFamily="18" charset="0"/>
                <a:cs typeface="Calibri" panose="020F0502020204030204" pitchFamily="34" charset="0"/>
              </a:rPr>
              <a:t> </a:t>
            </a:r>
            <a:r>
              <a:rPr lang="sr-Latn-RS" altLang="en-US" sz="2400" dirty="0" err="1">
                <a:latin typeface="Times New Roman" panose="02020603050405020304" pitchFamily="18" charset="0"/>
                <a:cs typeface="Calibri" panose="020F0502020204030204" pitchFamily="34" charset="0"/>
              </a:rPr>
              <a:t>or</a:t>
            </a:r>
            <a:r>
              <a:rPr lang="sr-Latn-RS" altLang="en-US" sz="2400" dirty="0">
                <a:latin typeface="Times New Roman" panose="02020603050405020304" pitchFamily="18" charset="0"/>
                <a:cs typeface="Calibri" panose="020F0502020204030204" pitchFamily="34" charset="0"/>
              </a:rPr>
              <a:t> </a:t>
            </a:r>
            <a:r>
              <a:rPr lang="sr-Latn-RS" altLang="en-US" sz="2400" dirty="0" err="1">
                <a:latin typeface="Times New Roman" panose="02020603050405020304" pitchFamily="18" charset="0"/>
                <a:cs typeface="Calibri" panose="020F0502020204030204" pitchFamily="34" charset="0"/>
              </a:rPr>
              <a:t>penetrating</a:t>
            </a:r>
            <a:r>
              <a:rPr lang="sr-Latn-RS" altLang="en-US" sz="2400" dirty="0">
                <a:latin typeface="Times New Roman" panose="02020603050405020304" pitchFamily="18" charset="0"/>
                <a:cs typeface="Calibri" panose="020F0502020204030204" pitchFamily="34" charset="0"/>
              </a:rPr>
              <a:t> trauma </a:t>
            </a:r>
            <a:r>
              <a:rPr lang="sr-Latn-RS" altLang="en-US" sz="2400" dirty="0" err="1">
                <a:latin typeface="Times New Roman" panose="02020603050405020304" pitchFamily="18" charset="0"/>
                <a:cs typeface="Calibri" panose="020F0502020204030204" pitchFamily="34" charset="0"/>
              </a:rPr>
              <a:t>or</a:t>
            </a:r>
            <a:r>
              <a:rPr lang="sr-Latn-RS" altLang="en-US" sz="2400" dirty="0">
                <a:latin typeface="Times New Roman" panose="02020603050405020304" pitchFamily="18" charset="0"/>
                <a:cs typeface="Calibri" panose="020F0502020204030204" pitchFamily="34" charset="0"/>
              </a:rPr>
              <a:t>, </a:t>
            </a:r>
            <a:r>
              <a:rPr lang="sr-Latn-RS" altLang="en-US" sz="2400" dirty="0" err="1">
                <a:latin typeface="Times New Roman" panose="02020603050405020304" pitchFamily="18" charset="0"/>
                <a:cs typeface="Calibri" panose="020F0502020204030204" pitchFamily="34" charset="0"/>
              </a:rPr>
              <a:t>less</a:t>
            </a:r>
            <a:r>
              <a:rPr lang="sr-Latn-RS" altLang="en-US" sz="2400" dirty="0">
                <a:latin typeface="Times New Roman" panose="02020603050405020304" pitchFamily="18" charset="0"/>
                <a:cs typeface="Calibri" panose="020F0502020204030204" pitchFamily="34" charset="0"/>
              </a:rPr>
              <a:t> </a:t>
            </a:r>
            <a:r>
              <a:rPr lang="sr-Latn-RS" altLang="en-US" sz="2400" dirty="0" err="1">
                <a:latin typeface="Times New Roman" panose="02020603050405020304" pitchFamily="18" charset="0"/>
                <a:cs typeface="Calibri" panose="020F0502020204030204" pitchFamily="34" charset="0"/>
              </a:rPr>
              <a:t>commonly</a:t>
            </a:r>
            <a:r>
              <a:rPr lang="sr-Latn-RS" altLang="en-US" sz="2400" dirty="0">
                <a:latin typeface="Times New Roman" panose="02020603050405020304" pitchFamily="18" charset="0"/>
                <a:cs typeface="Calibri" panose="020F0502020204030204" pitchFamily="34" charset="0"/>
              </a:rPr>
              <a:t>, </a:t>
            </a:r>
            <a:r>
              <a:rPr lang="sr-Latn-RS" altLang="en-US" sz="2400" dirty="0" err="1">
                <a:latin typeface="Times New Roman" panose="02020603050405020304" pitchFamily="18" charset="0"/>
                <a:cs typeface="Calibri" panose="020F0502020204030204" pitchFamily="34" charset="0"/>
              </a:rPr>
              <a:t>iatrogenic</a:t>
            </a:r>
            <a:r>
              <a:rPr lang="sr-Latn-RS" altLang="en-US" sz="2400" dirty="0">
                <a:latin typeface="Times New Roman" panose="02020603050405020304" pitchFamily="18" charset="0"/>
                <a:cs typeface="Calibri" panose="020F0502020204030204" pitchFamily="34" charset="0"/>
              </a:rPr>
              <a:t>. </a:t>
            </a:r>
            <a:r>
              <a:rPr lang="sr-Latn-RS" altLang="en-US" sz="2400" dirty="0" err="1">
                <a:latin typeface="Times New Roman" panose="02020603050405020304" pitchFamily="18" charset="0"/>
                <a:cs typeface="Calibri" panose="020F0502020204030204" pitchFamily="34" charset="0"/>
              </a:rPr>
              <a:t>The</a:t>
            </a:r>
            <a:r>
              <a:rPr lang="sr-Latn-RS" altLang="en-US" sz="2400" dirty="0">
                <a:latin typeface="Times New Roman" panose="02020603050405020304" pitchFamily="18" charset="0"/>
                <a:cs typeface="Calibri" panose="020F0502020204030204" pitchFamily="34" charset="0"/>
              </a:rPr>
              <a:t> </a:t>
            </a:r>
            <a:r>
              <a:rPr lang="sr-Latn-RS" altLang="en-US" sz="2400" dirty="0" err="1">
                <a:latin typeface="Times New Roman" panose="02020603050405020304" pitchFamily="18" charset="0"/>
                <a:cs typeface="Calibri" panose="020F0502020204030204" pitchFamily="34" charset="0"/>
              </a:rPr>
              <a:t>treatment</a:t>
            </a:r>
            <a:r>
              <a:rPr lang="sr-Latn-RS" altLang="en-US" sz="2400" dirty="0">
                <a:latin typeface="Times New Roman" panose="02020603050405020304" pitchFamily="18" charset="0"/>
                <a:cs typeface="Calibri" panose="020F0502020204030204" pitchFamily="34" charset="0"/>
              </a:rPr>
              <a:t> </a:t>
            </a:r>
            <a:r>
              <a:rPr lang="sr-Latn-RS" altLang="en-US" sz="2400" dirty="0" err="1">
                <a:latin typeface="Times New Roman" panose="02020603050405020304" pitchFamily="18" charset="0"/>
                <a:cs typeface="Calibri" panose="020F0502020204030204" pitchFamily="34" charset="0"/>
              </a:rPr>
              <a:t>of</a:t>
            </a:r>
            <a:r>
              <a:rPr lang="sr-Latn-RS" altLang="en-US" sz="2400" dirty="0">
                <a:latin typeface="Times New Roman" panose="02020603050405020304" pitchFamily="18" charset="0"/>
                <a:cs typeface="Calibri" panose="020F0502020204030204" pitchFamily="34" charset="0"/>
              </a:rPr>
              <a:t> </a:t>
            </a:r>
            <a:r>
              <a:rPr lang="sr-Latn-RS" altLang="en-US" sz="2400" dirty="0" err="1">
                <a:latin typeface="Times New Roman" panose="02020603050405020304" pitchFamily="18" charset="0"/>
                <a:cs typeface="Calibri" panose="020F0502020204030204" pitchFamily="34" charset="0"/>
              </a:rPr>
              <a:t>splenic</a:t>
            </a:r>
            <a:r>
              <a:rPr lang="sr-Latn-RS" altLang="en-US" sz="2400" dirty="0">
                <a:latin typeface="Times New Roman" panose="02020603050405020304" pitchFamily="18" charset="0"/>
                <a:cs typeface="Calibri" panose="020F0502020204030204" pitchFamily="34" charset="0"/>
              </a:rPr>
              <a:t> trauma </a:t>
            </a:r>
            <a:r>
              <a:rPr lang="sr-Latn-RS" altLang="en-US" sz="2400" dirty="0" err="1">
                <a:latin typeface="Times New Roman" panose="02020603050405020304" pitchFamily="18" charset="0"/>
                <a:cs typeface="Calibri" panose="020F0502020204030204" pitchFamily="34" charset="0"/>
              </a:rPr>
              <a:t>has</a:t>
            </a:r>
            <a:r>
              <a:rPr lang="sr-Latn-RS" altLang="en-US" sz="2400" dirty="0">
                <a:latin typeface="Times New Roman" panose="02020603050405020304" pitchFamily="18" charset="0"/>
                <a:cs typeface="Calibri" panose="020F0502020204030204" pitchFamily="34" charset="0"/>
              </a:rPr>
              <a:t> </a:t>
            </a:r>
            <a:r>
              <a:rPr lang="sr-Latn-RS" altLang="en-US" sz="2400" dirty="0" err="1">
                <a:latin typeface="Times New Roman" panose="02020603050405020304" pitchFamily="18" charset="0"/>
                <a:cs typeface="Calibri" panose="020F0502020204030204" pitchFamily="34" charset="0"/>
              </a:rPr>
              <a:t>changed</a:t>
            </a:r>
            <a:r>
              <a:rPr lang="sr-Latn-RS" altLang="en-US" sz="2400" dirty="0">
                <a:latin typeface="Times New Roman" panose="02020603050405020304" pitchFamily="18" charset="0"/>
                <a:cs typeface="Calibri" panose="020F0502020204030204" pitchFamily="34" charset="0"/>
              </a:rPr>
              <a:t> </a:t>
            </a:r>
            <a:r>
              <a:rPr lang="sr-Latn-RS" altLang="en-US" sz="2400" dirty="0" err="1">
                <a:latin typeface="Times New Roman" panose="02020603050405020304" pitchFamily="18" charset="0"/>
                <a:cs typeface="Calibri" panose="020F0502020204030204" pitchFamily="34" charset="0"/>
              </a:rPr>
              <a:t>significantly</a:t>
            </a:r>
            <a:r>
              <a:rPr lang="sr-Latn-RS" altLang="en-US" sz="2400" dirty="0">
                <a:latin typeface="Times New Roman" panose="02020603050405020304" pitchFamily="18" charset="0"/>
                <a:cs typeface="Calibri" panose="020F0502020204030204" pitchFamily="34" charset="0"/>
              </a:rPr>
              <a:t> </a:t>
            </a:r>
            <a:r>
              <a:rPr lang="sr-Latn-RS" altLang="en-US" sz="2400" dirty="0" err="1">
                <a:latin typeface="Times New Roman" panose="02020603050405020304" pitchFamily="18" charset="0"/>
                <a:cs typeface="Calibri" panose="020F0502020204030204" pitchFamily="34" charset="0"/>
              </a:rPr>
              <a:t>over</a:t>
            </a:r>
            <a:r>
              <a:rPr lang="sr-Latn-RS" altLang="en-US" sz="2400" dirty="0">
                <a:latin typeface="Times New Roman" panose="02020603050405020304" pitchFamily="18" charset="0"/>
                <a:cs typeface="Calibri" panose="020F0502020204030204" pitchFamily="34" charset="0"/>
              </a:rPr>
              <a:t> </a:t>
            </a:r>
            <a:r>
              <a:rPr lang="sr-Latn-RS" altLang="en-US" sz="2400" dirty="0" err="1">
                <a:latin typeface="Times New Roman" panose="02020603050405020304" pitchFamily="18" charset="0"/>
                <a:cs typeface="Calibri" panose="020F0502020204030204" pitchFamily="34" charset="0"/>
              </a:rPr>
              <a:t>the</a:t>
            </a:r>
            <a:r>
              <a:rPr lang="sr-Latn-RS" altLang="en-US" sz="2400" dirty="0">
                <a:latin typeface="Times New Roman" panose="02020603050405020304" pitchFamily="18" charset="0"/>
                <a:cs typeface="Calibri" panose="020F0502020204030204" pitchFamily="34" charset="0"/>
              </a:rPr>
              <a:t> </a:t>
            </a:r>
            <a:r>
              <a:rPr lang="sr-Latn-RS" altLang="en-US" sz="2400" dirty="0" err="1">
                <a:latin typeface="Times New Roman" panose="02020603050405020304" pitchFamily="18" charset="0"/>
                <a:cs typeface="Calibri" panose="020F0502020204030204" pitchFamily="34" charset="0"/>
              </a:rPr>
              <a:t>past</a:t>
            </a:r>
            <a:r>
              <a:rPr lang="sr-Latn-RS" altLang="en-US" sz="2400" dirty="0">
                <a:latin typeface="Times New Roman" panose="02020603050405020304" pitchFamily="18" charset="0"/>
                <a:cs typeface="Calibri" panose="020F0502020204030204" pitchFamily="34" charset="0"/>
              </a:rPr>
              <a:t> </a:t>
            </a:r>
            <a:r>
              <a:rPr lang="sr-Latn-RS" altLang="en-US" sz="2400" dirty="0" err="1">
                <a:latin typeface="Times New Roman" panose="02020603050405020304" pitchFamily="18" charset="0"/>
                <a:cs typeface="Calibri" panose="020F0502020204030204" pitchFamily="34" charset="0"/>
              </a:rPr>
              <a:t>few</a:t>
            </a:r>
            <a:r>
              <a:rPr lang="sr-Latn-RS" altLang="en-US" sz="2400" dirty="0">
                <a:latin typeface="Times New Roman" panose="02020603050405020304" pitchFamily="18" charset="0"/>
                <a:cs typeface="Calibri" panose="020F0502020204030204" pitchFamily="34" charset="0"/>
              </a:rPr>
              <a:t> </a:t>
            </a:r>
            <a:r>
              <a:rPr lang="sr-Latn-RS" altLang="en-US" sz="2400" dirty="0" err="1">
                <a:latin typeface="Times New Roman" panose="02020603050405020304" pitchFamily="18" charset="0"/>
                <a:cs typeface="Calibri" panose="020F0502020204030204" pitchFamily="34" charset="0"/>
              </a:rPr>
              <a:t>decades</a:t>
            </a:r>
            <a:r>
              <a:rPr lang="sr-Latn-RS" altLang="en-US" sz="2400" dirty="0">
                <a:latin typeface="Times New Roman" panose="02020603050405020304" pitchFamily="18" charset="0"/>
                <a:cs typeface="Calibri" panose="020F0502020204030204" pitchFamily="34" charset="0"/>
              </a:rPr>
              <a:t>, </a:t>
            </a:r>
            <a:r>
              <a:rPr lang="sr-Latn-RS" altLang="en-US" sz="2400" dirty="0" err="1">
                <a:latin typeface="Times New Roman" panose="02020603050405020304" pitchFamily="18" charset="0"/>
                <a:cs typeface="Calibri" panose="020F0502020204030204" pitchFamily="34" charset="0"/>
              </a:rPr>
              <a:t>particularly</a:t>
            </a:r>
            <a:r>
              <a:rPr lang="sr-Latn-RS" altLang="en-US" sz="2400" dirty="0">
                <a:latin typeface="Times New Roman" panose="02020603050405020304" pitchFamily="18" charset="0"/>
                <a:cs typeface="Calibri" panose="020F0502020204030204" pitchFamily="34" charset="0"/>
              </a:rPr>
              <a:t> in </a:t>
            </a:r>
            <a:r>
              <a:rPr lang="sr-Latn-RS" altLang="en-US" sz="2400" dirty="0" err="1">
                <a:latin typeface="Times New Roman" panose="02020603050405020304" pitchFamily="18" charset="0"/>
                <a:cs typeface="Calibri" panose="020F0502020204030204" pitchFamily="34" charset="0"/>
              </a:rPr>
              <a:t>favor</a:t>
            </a:r>
            <a:r>
              <a:rPr lang="sr-Latn-RS" altLang="en-US" sz="2400" dirty="0">
                <a:latin typeface="Times New Roman" panose="02020603050405020304" pitchFamily="18" charset="0"/>
                <a:cs typeface="Calibri" panose="020F0502020204030204" pitchFamily="34" charset="0"/>
              </a:rPr>
              <a:t> </a:t>
            </a:r>
            <a:r>
              <a:rPr lang="sr-Latn-RS" altLang="en-US" sz="2400" dirty="0" err="1">
                <a:latin typeface="Times New Roman" panose="02020603050405020304" pitchFamily="18" charset="0"/>
                <a:cs typeface="Calibri" panose="020F0502020204030204" pitchFamily="34" charset="0"/>
              </a:rPr>
              <a:t>of</a:t>
            </a:r>
            <a:r>
              <a:rPr lang="sr-Latn-RS" altLang="en-US" sz="2400" dirty="0">
                <a:latin typeface="Times New Roman" panose="02020603050405020304" pitchFamily="18" charset="0"/>
                <a:cs typeface="Calibri" panose="020F0502020204030204" pitchFamily="34" charset="0"/>
              </a:rPr>
              <a:t> </a:t>
            </a:r>
            <a:r>
              <a:rPr lang="sr-Latn-RS" altLang="en-US" sz="2400" dirty="0" err="1">
                <a:latin typeface="Times New Roman" panose="02020603050405020304" pitchFamily="18" charset="0"/>
                <a:cs typeface="Calibri" panose="020F0502020204030204" pitchFamily="34" charset="0"/>
              </a:rPr>
              <a:t>nonoperative</a:t>
            </a:r>
            <a:r>
              <a:rPr lang="sr-Latn-RS" altLang="en-US" sz="2400" dirty="0">
                <a:latin typeface="Times New Roman" panose="02020603050405020304" pitchFamily="18" charset="0"/>
                <a:cs typeface="Calibri" panose="020F0502020204030204" pitchFamily="34" charset="0"/>
              </a:rPr>
              <a:t> management(</a:t>
            </a:r>
            <a:r>
              <a:rPr lang="sr-Latn-RS" altLang="en-US" sz="2400" i="1" dirty="0" err="1">
                <a:latin typeface="Times New Roman" panose="02020603050405020304" pitchFamily="18" charset="0"/>
                <a:cs typeface="Calibri" panose="020F0502020204030204" pitchFamily="34" charset="0"/>
              </a:rPr>
              <a:t>Non</a:t>
            </a:r>
            <a:r>
              <a:rPr lang="sr-Latn-RS" altLang="en-US" sz="2400" i="1" dirty="0">
                <a:latin typeface="Times New Roman" panose="02020603050405020304" pitchFamily="18" charset="0"/>
                <a:cs typeface="Calibri" panose="020F0502020204030204" pitchFamily="34" charset="0"/>
              </a:rPr>
              <a:t> -Operative </a:t>
            </a:r>
            <a:r>
              <a:rPr lang="sr-Latn-RS" altLang="en-US" sz="2400" i="1" dirty="0" err="1">
                <a:latin typeface="Times New Roman" panose="02020603050405020304" pitchFamily="18" charset="0"/>
                <a:cs typeface="Calibri" panose="020F0502020204030204" pitchFamily="34" charset="0"/>
              </a:rPr>
              <a:t>Menagement</a:t>
            </a:r>
            <a:r>
              <a:rPr lang="sr-Latn-RS" altLang="en-US" sz="2400" i="1" dirty="0">
                <a:latin typeface="Times New Roman" panose="02020603050405020304" pitchFamily="18" charset="0"/>
                <a:cs typeface="Calibri" panose="020F0502020204030204" pitchFamily="34" charset="0"/>
              </a:rPr>
              <a:t>-NOM</a:t>
            </a:r>
            <a:r>
              <a:rPr lang="sr-Latn-RS" altLang="en-US" sz="2400" dirty="0">
                <a:latin typeface="Times New Roman" panose="02020603050405020304" pitchFamily="18" charset="0"/>
                <a:cs typeface="Calibri" panose="020F0502020204030204" pitchFamily="34" charset="0"/>
              </a:rPr>
              <a:t>). </a:t>
            </a:r>
            <a:endParaRPr lang="sr-Latn-RS" altLang="en-US" sz="2400" dirty="0">
              <a:latin typeface="Arial" panose="020B0604020202020204" pitchFamily="34" charset="0"/>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Pravougaonik 1">
            <a:extLst>
              <a:ext uri="{FF2B5EF4-FFF2-40B4-BE49-F238E27FC236}">
                <a16:creationId xmlns:a16="http://schemas.microsoft.com/office/drawing/2014/main" id="{AA021659-E889-443C-19C4-F4C73CCB6B7D}"/>
              </a:ext>
            </a:extLst>
          </p:cNvPr>
          <p:cNvSpPr>
            <a:spLocks noChangeArrowheads="1"/>
          </p:cNvSpPr>
          <p:nvPr/>
        </p:nvSpPr>
        <p:spPr bwMode="auto">
          <a:xfrm>
            <a:off x="4038600" y="1166814"/>
            <a:ext cx="4572000"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200">
                <a:solidFill>
                  <a:schemeClr val="tx1"/>
                </a:solidFill>
                <a:latin typeface="Century Gothic" panose="020B0502020202020204" pitchFamily="34" charset="0"/>
              </a:defRPr>
            </a:lvl1pPr>
            <a:lvl2pPr marL="742950" indent="-285750">
              <a:lnSpc>
                <a:spcPct val="90000"/>
              </a:lnSpc>
              <a:spcBef>
                <a:spcPts val="500"/>
              </a:spcBef>
              <a:buFont typeface="Arial" panose="020B0604020202020204" pitchFamily="34" charset="0"/>
              <a:buChar char="•"/>
              <a:defRPr sz="2000">
                <a:solidFill>
                  <a:schemeClr val="tx1"/>
                </a:solidFill>
                <a:latin typeface="Century Gothic" panose="020B0502020202020204" pitchFamily="34" charset="0"/>
              </a:defRPr>
            </a:lvl2pPr>
            <a:lvl3pPr marL="1143000" indent="-228600">
              <a:lnSpc>
                <a:spcPct val="90000"/>
              </a:lnSpc>
              <a:spcBef>
                <a:spcPts val="500"/>
              </a:spcBef>
              <a:buFont typeface="Arial" panose="020B0604020202020204" pitchFamily="34" charset="0"/>
              <a:buChar char="•"/>
              <a:defRPr>
                <a:solidFill>
                  <a:schemeClr val="tx1"/>
                </a:solidFill>
                <a:latin typeface="Century Gothic" panose="020B0502020202020204" pitchFamily="34" charset="0"/>
              </a:defRPr>
            </a:lvl3pPr>
            <a:lvl4pPr marL="1600200" indent="-228600">
              <a:lnSpc>
                <a:spcPct val="90000"/>
              </a:lnSpc>
              <a:spcBef>
                <a:spcPts val="500"/>
              </a:spcBef>
              <a:buFont typeface="Arial" panose="020B0604020202020204" pitchFamily="34" charset="0"/>
              <a:buChar char="•"/>
              <a:defRPr sz="1600">
                <a:solidFill>
                  <a:schemeClr val="tx1"/>
                </a:solidFill>
                <a:latin typeface="Century Gothic" panose="020B0502020202020204" pitchFamily="34" charset="0"/>
              </a:defRPr>
            </a:lvl4pPr>
            <a:lvl5pPr marL="2057400" indent="-228600">
              <a:lnSpc>
                <a:spcPct val="90000"/>
              </a:lnSpc>
              <a:spcBef>
                <a:spcPts val="500"/>
              </a:spcBef>
              <a:buFont typeface="Arial" panose="020B0604020202020204" pitchFamily="34" charset="0"/>
              <a:buChar char="•"/>
              <a:defRPr sz="1600">
                <a:solidFill>
                  <a:schemeClr val="tx1"/>
                </a:solidFill>
                <a:latin typeface="Century Gothic" panose="020B0502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9pPr>
          </a:lstStyle>
          <a:p>
            <a:pPr>
              <a:lnSpc>
                <a:spcPct val="100000"/>
              </a:lnSpc>
              <a:spcBef>
                <a:spcPct val="0"/>
              </a:spcBef>
              <a:buFontTx/>
              <a:buNone/>
            </a:pPr>
            <a:r>
              <a:rPr lang="sr-Latn-RS" altLang="en-US" sz="2400" dirty="0" err="1">
                <a:latin typeface="Times New Roman" panose="02020603050405020304" pitchFamily="18" charset="0"/>
                <a:cs typeface="Calibri" panose="020F0502020204030204" pitchFamily="34" charset="0"/>
              </a:rPr>
              <a:t>Classical</a:t>
            </a:r>
            <a:r>
              <a:rPr lang="sr-Latn-RS" altLang="en-US" sz="2400" dirty="0">
                <a:latin typeface="Times New Roman" panose="02020603050405020304" pitchFamily="18" charset="0"/>
                <a:cs typeface="Calibri" panose="020F0502020204030204" pitchFamily="34" charset="0"/>
              </a:rPr>
              <a:t> </a:t>
            </a:r>
            <a:r>
              <a:rPr lang="sr-Latn-RS" altLang="en-US" sz="2400" dirty="0" err="1">
                <a:latin typeface="Times New Roman" panose="02020603050405020304" pitchFamily="18" charset="0"/>
                <a:cs typeface="Calibri" panose="020F0502020204030204" pitchFamily="34" charset="0"/>
              </a:rPr>
              <a:t>ultrasonography</a:t>
            </a:r>
            <a:r>
              <a:rPr lang="sr-Latn-RS" altLang="en-US" sz="2400" dirty="0">
                <a:latin typeface="Times New Roman" panose="02020603050405020304" pitchFamily="18" charset="0"/>
                <a:cs typeface="Calibri" panose="020F0502020204030204" pitchFamily="34" charset="0"/>
              </a:rPr>
              <a:t> (US) </a:t>
            </a:r>
            <a:r>
              <a:rPr lang="sr-Latn-RS" altLang="en-US" sz="2400" dirty="0" err="1">
                <a:latin typeface="Times New Roman" panose="02020603050405020304" pitchFamily="18" charset="0"/>
                <a:cs typeface="Calibri" panose="020F0502020204030204" pitchFamily="34" charset="0"/>
              </a:rPr>
              <a:t>and</a:t>
            </a:r>
            <a:r>
              <a:rPr lang="sr-Latn-RS" altLang="en-US" sz="2400" dirty="0">
                <a:latin typeface="Times New Roman" panose="02020603050405020304" pitchFamily="18" charset="0"/>
                <a:cs typeface="Calibri" panose="020F0502020204030204" pitchFamily="34" charset="0"/>
              </a:rPr>
              <a:t> </a:t>
            </a:r>
            <a:r>
              <a:rPr lang="sr-Latn-RS" altLang="en-US" sz="2400" dirty="0" err="1">
                <a:latin typeface="Times New Roman" panose="02020603050405020304" pitchFamily="18" charset="0"/>
                <a:cs typeface="Calibri" panose="020F0502020204030204" pitchFamily="34" charset="0"/>
              </a:rPr>
              <a:t>Focused</a:t>
            </a:r>
            <a:r>
              <a:rPr lang="sr-Latn-RS" altLang="en-US" sz="2400" dirty="0">
                <a:latin typeface="Times New Roman" panose="02020603050405020304" pitchFamily="18" charset="0"/>
                <a:cs typeface="Calibri" panose="020F0502020204030204" pitchFamily="34" charset="0"/>
              </a:rPr>
              <a:t> </a:t>
            </a:r>
            <a:r>
              <a:rPr lang="sr-Latn-RS" altLang="en-US" sz="2400" dirty="0" err="1">
                <a:latin typeface="Times New Roman" panose="02020603050405020304" pitchFamily="18" charset="0"/>
                <a:cs typeface="Calibri" panose="020F0502020204030204" pitchFamily="34" charset="0"/>
              </a:rPr>
              <a:t>Assessment</a:t>
            </a:r>
            <a:r>
              <a:rPr lang="sr-Latn-RS" altLang="en-US" sz="2400" dirty="0">
                <a:latin typeface="Times New Roman" panose="02020603050405020304" pitchFamily="18" charset="0"/>
                <a:cs typeface="Calibri" panose="020F0502020204030204" pitchFamily="34" charset="0"/>
              </a:rPr>
              <a:t> </a:t>
            </a:r>
            <a:r>
              <a:rPr lang="sr-Latn-RS" altLang="en-US" sz="2400" dirty="0" err="1">
                <a:latin typeface="Times New Roman" panose="02020603050405020304" pitchFamily="18" charset="0"/>
                <a:cs typeface="Calibri" panose="020F0502020204030204" pitchFamily="34" charset="0"/>
              </a:rPr>
              <a:t>with</a:t>
            </a:r>
            <a:r>
              <a:rPr lang="sr-Latn-RS" altLang="en-US" sz="2400" dirty="0">
                <a:latin typeface="Times New Roman" panose="02020603050405020304" pitchFamily="18" charset="0"/>
                <a:cs typeface="Calibri" panose="020F0502020204030204" pitchFamily="34" charset="0"/>
              </a:rPr>
              <a:t> </a:t>
            </a:r>
            <a:r>
              <a:rPr lang="sr-Latn-RS" altLang="en-US" sz="2400" dirty="0" err="1">
                <a:latin typeface="Times New Roman" panose="02020603050405020304" pitchFamily="18" charset="0"/>
                <a:cs typeface="Calibri" panose="020F0502020204030204" pitchFamily="34" charset="0"/>
              </a:rPr>
              <a:t>Sonography</a:t>
            </a:r>
            <a:r>
              <a:rPr lang="sr-Latn-RS" altLang="en-US" sz="2400" dirty="0">
                <a:latin typeface="Times New Roman" panose="02020603050405020304" pitchFamily="18" charset="0"/>
                <a:cs typeface="Calibri" panose="020F0502020204030204" pitchFamily="34" charset="0"/>
              </a:rPr>
              <a:t> in Trauma (FAST), </a:t>
            </a:r>
            <a:r>
              <a:rPr lang="sr-Latn-RS" altLang="en-US" sz="2400" dirty="0" err="1">
                <a:latin typeface="Times New Roman" panose="02020603050405020304" pitchFamily="18" charset="0"/>
                <a:cs typeface="Calibri" panose="020F0502020204030204" pitchFamily="34" charset="0"/>
              </a:rPr>
              <a:t>which</a:t>
            </a:r>
            <a:r>
              <a:rPr lang="sr-Latn-RS" altLang="en-US" sz="2400" dirty="0">
                <a:latin typeface="Times New Roman" panose="02020603050405020304" pitchFamily="18" charset="0"/>
                <a:cs typeface="Calibri" panose="020F0502020204030204" pitchFamily="34" charset="0"/>
              </a:rPr>
              <a:t> </a:t>
            </a:r>
            <a:r>
              <a:rPr lang="sr-Latn-RS" altLang="en-US" sz="2400" dirty="0" err="1">
                <a:latin typeface="Times New Roman" panose="02020603050405020304" pitchFamily="18" charset="0"/>
                <a:cs typeface="Calibri" panose="020F0502020204030204" pitchFamily="34" charset="0"/>
              </a:rPr>
              <a:t>aims</a:t>
            </a:r>
            <a:r>
              <a:rPr lang="sr-Latn-RS" altLang="en-US" sz="2400" dirty="0">
                <a:latin typeface="Times New Roman" panose="02020603050405020304" pitchFamily="18" charset="0"/>
                <a:cs typeface="Calibri" panose="020F0502020204030204" pitchFamily="34" charset="0"/>
              </a:rPr>
              <a:t> at rapid </a:t>
            </a:r>
            <a:r>
              <a:rPr lang="sr-Latn-RS" altLang="en-US" sz="2400" dirty="0" err="1">
                <a:latin typeface="Times New Roman" panose="02020603050405020304" pitchFamily="18" charset="0"/>
                <a:cs typeface="Calibri" panose="020F0502020204030204" pitchFamily="34" charset="0"/>
              </a:rPr>
              <a:t>detection</a:t>
            </a:r>
            <a:r>
              <a:rPr lang="sr-Latn-RS" altLang="en-US" sz="2400" dirty="0">
                <a:latin typeface="Times New Roman" panose="02020603050405020304" pitchFamily="18" charset="0"/>
                <a:cs typeface="Calibri" panose="020F0502020204030204" pitchFamily="34" charset="0"/>
              </a:rPr>
              <a:t> </a:t>
            </a:r>
            <a:r>
              <a:rPr lang="sr-Latn-RS" altLang="en-US" sz="2400" dirty="0" err="1">
                <a:latin typeface="Times New Roman" panose="02020603050405020304" pitchFamily="18" charset="0"/>
                <a:cs typeface="Calibri" panose="020F0502020204030204" pitchFamily="34" charset="0"/>
              </a:rPr>
              <a:t>of</a:t>
            </a:r>
            <a:r>
              <a:rPr lang="sr-Latn-RS" altLang="en-US" sz="2400" dirty="0">
                <a:latin typeface="Times New Roman" panose="02020603050405020304" pitchFamily="18" charset="0"/>
                <a:cs typeface="Calibri" panose="020F0502020204030204" pitchFamily="34" charset="0"/>
              </a:rPr>
              <a:t> </a:t>
            </a:r>
            <a:r>
              <a:rPr lang="sr-Latn-RS" altLang="en-US" sz="2400" dirty="0" err="1">
                <a:latin typeface="Times New Roman" panose="02020603050405020304" pitchFamily="18" charset="0"/>
                <a:cs typeface="Calibri" panose="020F0502020204030204" pitchFamily="34" charset="0"/>
              </a:rPr>
              <a:t>free</a:t>
            </a:r>
            <a:r>
              <a:rPr lang="sr-Latn-RS" altLang="en-US" sz="2400" dirty="0">
                <a:latin typeface="Times New Roman" panose="02020603050405020304" pitchFamily="18" charset="0"/>
                <a:cs typeface="Calibri" panose="020F0502020204030204" pitchFamily="34" charset="0"/>
              </a:rPr>
              <a:t> fluid </a:t>
            </a:r>
            <a:r>
              <a:rPr lang="sr-Latn-RS" altLang="en-US" sz="2400" dirty="0" err="1">
                <a:latin typeface="Times New Roman" panose="02020603050405020304" pitchFamily="18" charset="0"/>
                <a:cs typeface="Calibri" panose="020F0502020204030204" pitchFamily="34" charset="0"/>
              </a:rPr>
              <a:t>and</a:t>
            </a:r>
            <a:r>
              <a:rPr lang="sr-Latn-RS" altLang="en-US" sz="2400" dirty="0">
                <a:latin typeface="Times New Roman" panose="02020603050405020304" pitchFamily="18" charset="0"/>
                <a:cs typeface="Calibri" panose="020F0502020204030204" pitchFamily="34" charset="0"/>
              </a:rPr>
              <a:t> </a:t>
            </a:r>
            <a:r>
              <a:rPr lang="sr-Latn-RS" altLang="en-US" sz="2400" dirty="0" err="1">
                <a:latin typeface="Times New Roman" panose="02020603050405020304" pitchFamily="18" charset="0"/>
                <a:cs typeface="Calibri" panose="020F0502020204030204" pitchFamily="34" charset="0"/>
              </a:rPr>
              <a:t>lesions</a:t>
            </a:r>
            <a:r>
              <a:rPr lang="sr-Latn-RS" altLang="en-US" sz="2400" dirty="0">
                <a:latin typeface="Times New Roman" panose="02020603050405020304" pitchFamily="18" charset="0"/>
                <a:cs typeface="Calibri" panose="020F0502020204030204" pitchFamily="34" charset="0"/>
              </a:rPr>
              <a:t> </a:t>
            </a:r>
            <a:r>
              <a:rPr lang="sr-Latn-RS" altLang="en-US" sz="2400" dirty="0" err="1">
                <a:latin typeface="Times New Roman" panose="02020603050405020304" pitchFamily="18" charset="0"/>
                <a:cs typeface="Calibri" panose="020F0502020204030204" pitchFamily="34" charset="0"/>
              </a:rPr>
              <a:t>of</a:t>
            </a:r>
            <a:r>
              <a:rPr lang="sr-Latn-RS" altLang="en-US" sz="2400" dirty="0">
                <a:latin typeface="Times New Roman" panose="02020603050405020304" pitchFamily="18" charset="0"/>
                <a:cs typeface="Calibri" panose="020F0502020204030204" pitchFamily="34" charset="0"/>
              </a:rPr>
              <a:t> </a:t>
            </a:r>
            <a:r>
              <a:rPr lang="sr-Latn-RS" altLang="en-US" sz="2400" dirty="0" err="1">
                <a:latin typeface="Times New Roman" panose="02020603050405020304" pitchFamily="18" charset="0"/>
                <a:cs typeface="Calibri" panose="020F0502020204030204" pitchFamily="34" charset="0"/>
              </a:rPr>
              <a:t>abdominal</a:t>
            </a:r>
            <a:r>
              <a:rPr lang="sr-Latn-RS" altLang="en-US" sz="2400" dirty="0">
                <a:latin typeface="Times New Roman" panose="02020603050405020304" pitchFamily="18" charset="0"/>
                <a:cs typeface="Calibri" panose="020F0502020204030204" pitchFamily="34" charset="0"/>
              </a:rPr>
              <a:t> </a:t>
            </a:r>
            <a:r>
              <a:rPr lang="sr-Latn-RS" altLang="en-US" sz="2400" dirty="0" err="1">
                <a:latin typeface="Times New Roman" panose="02020603050405020304" pitchFamily="18" charset="0"/>
                <a:cs typeface="Calibri" panose="020F0502020204030204" pitchFamily="34" charset="0"/>
              </a:rPr>
              <a:t>parenchymal</a:t>
            </a:r>
            <a:r>
              <a:rPr lang="sr-Latn-RS" altLang="en-US" sz="2400" dirty="0">
                <a:latin typeface="Times New Roman" panose="02020603050405020304" pitchFamily="18" charset="0"/>
                <a:cs typeface="Calibri" panose="020F0502020204030204" pitchFamily="34" charset="0"/>
              </a:rPr>
              <a:t> </a:t>
            </a:r>
            <a:r>
              <a:rPr lang="sr-Latn-RS" altLang="en-US" sz="2400" dirty="0" err="1">
                <a:latin typeface="Times New Roman" panose="02020603050405020304" pitchFamily="18" charset="0"/>
                <a:cs typeface="Calibri" panose="020F0502020204030204" pitchFamily="34" charset="0"/>
              </a:rPr>
              <a:t>organs</a:t>
            </a:r>
            <a:r>
              <a:rPr lang="sr-Latn-RS" altLang="en-US" sz="2400" dirty="0">
                <a:latin typeface="Times New Roman" panose="02020603050405020304" pitchFamily="18" charset="0"/>
                <a:cs typeface="Calibri" panose="020F0502020204030204" pitchFamily="34" charset="0"/>
              </a:rPr>
              <a:t> in </a:t>
            </a:r>
            <a:r>
              <a:rPr lang="sr-Latn-RS" altLang="en-US" sz="2400" dirty="0" err="1">
                <a:latin typeface="Times New Roman" panose="02020603050405020304" pitchFamily="18" charset="0"/>
                <a:cs typeface="Calibri" panose="020F0502020204030204" pitchFamily="34" charset="0"/>
              </a:rPr>
              <a:t>traumatized</a:t>
            </a:r>
            <a:r>
              <a:rPr lang="sr-Latn-RS" altLang="en-US" sz="2400" dirty="0">
                <a:latin typeface="Times New Roman" panose="02020603050405020304" pitchFamily="18" charset="0"/>
                <a:cs typeface="Calibri" panose="020F0502020204030204" pitchFamily="34" charset="0"/>
              </a:rPr>
              <a:t> </a:t>
            </a:r>
            <a:r>
              <a:rPr lang="sr-Latn-RS" altLang="en-US" sz="2400" dirty="0" err="1">
                <a:latin typeface="Times New Roman" panose="02020603050405020304" pitchFamily="18" charset="0"/>
                <a:cs typeface="Calibri" panose="020F0502020204030204" pitchFamily="34" charset="0"/>
              </a:rPr>
              <a:t>patients</a:t>
            </a:r>
            <a:r>
              <a:rPr lang="sr-Latn-RS" altLang="en-US" sz="2400" dirty="0">
                <a:latin typeface="Times New Roman" panose="02020603050405020304" pitchFamily="18" charset="0"/>
                <a:cs typeface="Calibri" panose="020F0502020204030204" pitchFamily="34" charset="0"/>
              </a:rPr>
              <a:t>, </a:t>
            </a:r>
            <a:r>
              <a:rPr lang="sr-Latn-RS" altLang="en-US" sz="2400" dirty="0" err="1">
                <a:latin typeface="Times New Roman" panose="02020603050405020304" pitchFamily="18" charset="0"/>
                <a:cs typeface="Calibri" panose="020F0502020204030204" pitchFamily="34" charset="0"/>
              </a:rPr>
              <a:t>have</a:t>
            </a:r>
            <a:r>
              <a:rPr lang="sr-Latn-RS" altLang="en-US" sz="2400" dirty="0">
                <a:latin typeface="Times New Roman" panose="02020603050405020304" pitchFamily="18" charset="0"/>
                <a:cs typeface="Calibri" panose="020F0502020204030204" pitchFamily="34" charset="0"/>
              </a:rPr>
              <a:t> </a:t>
            </a:r>
            <a:r>
              <a:rPr lang="sr-Latn-RS" altLang="en-US" sz="2400" dirty="0" err="1">
                <a:latin typeface="Times New Roman" panose="02020603050405020304" pitchFamily="18" charset="0"/>
                <a:cs typeface="Calibri" panose="020F0502020204030204" pitchFamily="34" charset="0"/>
              </a:rPr>
              <a:t>replaced</a:t>
            </a:r>
            <a:r>
              <a:rPr lang="sr-Latn-RS" altLang="en-US" sz="2400" dirty="0">
                <a:latin typeface="Times New Roman" panose="02020603050405020304" pitchFamily="18" charset="0"/>
                <a:cs typeface="Calibri" panose="020F0502020204030204" pitchFamily="34" charset="0"/>
              </a:rPr>
              <a:t> </a:t>
            </a:r>
            <a:r>
              <a:rPr lang="sr-Latn-RS" altLang="en-US" sz="2400" dirty="0" err="1">
                <a:latin typeface="Times New Roman" panose="02020603050405020304" pitchFamily="18" charset="0"/>
                <a:cs typeface="Calibri" panose="020F0502020204030204" pitchFamily="34" charset="0"/>
              </a:rPr>
              <a:t>diagnostic</a:t>
            </a:r>
            <a:r>
              <a:rPr lang="sr-Latn-RS" altLang="en-US" sz="2400" dirty="0">
                <a:latin typeface="Times New Roman" panose="02020603050405020304" pitchFamily="18" charset="0"/>
                <a:cs typeface="Calibri" panose="020F0502020204030204" pitchFamily="34" charset="0"/>
              </a:rPr>
              <a:t> </a:t>
            </a:r>
            <a:r>
              <a:rPr lang="sr-Latn-RS" altLang="en-US" sz="2400" dirty="0" err="1">
                <a:latin typeface="Times New Roman" panose="02020603050405020304" pitchFamily="18" charset="0"/>
                <a:cs typeface="Calibri" panose="020F0502020204030204" pitchFamily="34" charset="0"/>
              </a:rPr>
              <a:t>peritoneal</a:t>
            </a:r>
            <a:r>
              <a:rPr lang="sr-Latn-RS" altLang="en-US" sz="2400" dirty="0">
                <a:latin typeface="Times New Roman" panose="02020603050405020304" pitchFamily="18" charset="0"/>
                <a:cs typeface="Calibri" panose="020F0502020204030204" pitchFamily="34" charset="0"/>
              </a:rPr>
              <a:t> </a:t>
            </a:r>
            <a:r>
              <a:rPr lang="sr-Latn-RS" altLang="en-US" sz="2400" dirty="0" err="1">
                <a:latin typeface="Times New Roman" panose="02020603050405020304" pitchFamily="18" charset="0"/>
                <a:cs typeface="Calibri" panose="020F0502020204030204" pitchFamily="34" charset="0"/>
              </a:rPr>
              <a:t>lavage</a:t>
            </a:r>
            <a:r>
              <a:rPr lang="sr-Latn-RS" altLang="en-US" sz="2400" dirty="0">
                <a:latin typeface="Times New Roman" panose="02020603050405020304" pitchFamily="18" charset="0"/>
                <a:cs typeface="Calibri" panose="020F0502020204030204" pitchFamily="34" charset="0"/>
              </a:rPr>
              <a:t> (DPL) </a:t>
            </a:r>
            <a:r>
              <a:rPr lang="sr-Latn-RS" altLang="en-US" sz="2400" dirty="0" err="1">
                <a:latin typeface="Times New Roman" panose="02020603050405020304" pitchFamily="18" charset="0"/>
                <a:cs typeface="Calibri" panose="020F0502020204030204" pitchFamily="34" charset="0"/>
              </a:rPr>
              <a:t>when</a:t>
            </a:r>
            <a:r>
              <a:rPr lang="sr-Latn-RS" altLang="en-US" sz="2400" dirty="0">
                <a:latin typeface="Times New Roman" panose="02020603050405020304" pitchFamily="18" charset="0"/>
                <a:cs typeface="Calibri" panose="020F0502020204030204" pitchFamily="34" charset="0"/>
              </a:rPr>
              <a:t> </a:t>
            </a:r>
            <a:r>
              <a:rPr lang="sr-Latn-RS" altLang="en-US" sz="2400" dirty="0" err="1">
                <a:latin typeface="Times New Roman" panose="02020603050405020304" pitchFamily="18" charset="0"/>
                <a:cs typeface="Calibri" panose="020F0502020204030204" pitchFamily="34" charset="0"/>
              </a:rPr>
              <a:t>it</a:t>
            </a:r>
            <a:r>
              <a:rPr lang="sr-Latn-RS" altLang="en-US" sz="2400" dirty="0">
                <a:latin typeface="Times New Roman" panose="02020603050405020304" pitchFamily="18" charset="0"/>
                <a:cs typeface="Calibri" panose="020F0502020204030204" pitchFamily="34" charset="0"/>
              </a:rPr>
              <a:t> </a:t>
            </a:r>
            <a:r>
              <a:rPr lang="sr-Latn-RS" altLang="en-US" sz="2400" dirty="0" err="1">
                <a:latin typeface="Times New Roman" panose="02020603050405020304" pitchFamily="18" charset="0"/>
                <a:cs typeface="Calibri" panose="020F0502020204030204" pitchFamily="34" charset="0"/>
              </a:rPr>
              <a:t>comes</a:t>
            </a:r>
            <a:r>
              <a:rPr lang="sr-Latn-RS" altLang="en-US" sz="2400" dirty="0">
                <a:latin typeface="Times New Roman" panose="02020603050405020304" pitchFamily="18" charset="0"/>
                <a:cs typeface="Calibri" panose="020F0502020204030204" pitchFamily="34" charset="0"/>
              </a:rPr>
              <a:t> to rapid </a:t>
            </a:r>
            <a:r>
              <a:rPr lang="sr-Latn-RS" altLang="en-US" sz="2400" dirty="0" err="1">
                <a:latin typeface="Times New Roman" panose="02020603050405020304" pitchFamily="18" charset="0"/>
                <a:cs typeface="Calibri" panose="020F0502020204030204" pitchFamily="34" charset="0"/>
              </a:rPr>
              <a:t>assessment</a:t>
            </a:r>
            <a:r>
              <a:rPr lang="sr-Latn-RS" altLang="en-US" sz="2400" dirty="0">
                <a:latin typeface="Times New Roman" panose="02020603050405020304" pitchFamily="18" charset="0"/>
                <a:cs typeface="Calibri" panose="020F0502020204030204" pitchFamily="34" charset="0"/>
              </a:rPr>
              <a:t> </a:t>
            </a:r>
            <a:r>
              <a:rPr lang="sr-Latn-RS" altLang="en-US" sz="2400" dirty="0" err="1">
                <a:latin typeface="Times New Roman" panose="02020603050405020304" pitchFamily="18" charset="0"/>
                <a:cs typeface="Calibri" panose="020F0502020204030204" pitchFamily="34" charset="0"/>
              </a:rPr>
              <a:t>of</a:t>
            </a:r>
            <a:r>
              <a:rPr lang="sr-Latn-RS" altLang="en-US" sz="2400" dirty="0">
                <a:latin typeface="Times New Roman" panose="02020603050405020304" pitchFamily="18" charset="0"/>
                <a:cs typeface="Calibri" panose="020F0502020204030204" pitchFamily="34" charset="0"/>
              </a:rPr>
              <a:t> </a:t>
            </a:r>
            <a:r>
              <a:rPr lang="sr-Latn-RS" altLang="en-US" sz="2400" dirty="0" err="1">
                <a:latin typeface="Times New Roman" panose="02020603050405020304" pitchFamily="18" charset="0"/>
                <a:cs typeface="Calibri" panose="020F0502020204030204" pitchFamily="34" charset="0"/>
              </a:rPr>
              <a:t>abdominal</a:t>
            </a:r>
            <a:r>
              <a:rPr lang="sr-Latn-RS" altLang="en-US" sz="2400" dirty="0">
                <a:latin typeface="Times New Roman" panose="02020603050405020304" pitchFamily="18" charset="0"/>
                <a:cs typeface="Calibri" panose="020F0502020204030204" pitchFamily="34" charset="0"/>
              </a:rPr>
              <a:t> status in in </a:t>
            </a:r>
            <a:r>
              <a:rPr lang="sr-Latn-RS" altLang="en-US" sz="2400" dirty="0" err="1">
                <a:latin typeface="Times New Roman" panose="02020603050405020304" pitchFamily="18" charset="0"/>
                <a:cs typeface="Calibri" panose="020F0502020204030204" pitchFamily="34" charset="0"/>
              </a:rPr>
              <a:t>case</a:t>
            </a:r>
            <a:r>
              <a:rPr lang="sr-Latn-RS" altLang="en-US" sz="2400" dirty="0">
                <a:latin typeface="Times New Roman" panose="02020603050405020304" pitchFamily="18" charset="0"/>
                <a:cs typeface="Calibri" panose="020F0502020204030204" pitchFamily="34" charset="0"/>
              </a:rPr>
              <a:t> </a:t>
            </a:r>
            <a:r>
              <a:rPr lang="sr-Latn-RS" altLang="en-US" sz="2400" dirty="0" err="1">
                <a:latin typeface="Times New Roman" panose="02020603050405020304" pitchFamily="18" charset="0"/>
                <a:cs typeface="Calibri" panose="020F0502020204030204" pitchFamily="34" charset="0"/>
              </a:rPr>
              <a:t>of</a:t>
            </a:r>
            <a:r>
              <a:rPr lang="sr-Latn-RS" altLang="en-US" sz="2400" dirty="0">
                <a:latin typeface="Times New Roman" panose="02020603050405020304" pitchFamily="18" charset="0"/>
                <a:cs typeface="Calibri" panose="020F0502020204030204" pitchFamily="34" charset="0"/>
              </a:rPr>
              <a:t> trauma.</a:t>
            </a:r>
            <a:endParaRPr lang="sr-Latn-RS" altLang="en-US" sz="2400" dirty="0">
              <a:latin typeface="Arial" panose="020B0604020202020204" pitchFamily="34" charset="0"/>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Content Placeholder 1">
            <a:extLst>
              <a:ext uri="{FF2B5EF4-FFF2-40B4-BE49-F238E27FC236}">
                <a16:creationId xmlns:a16="http://schemas.microsoft.com/office/drawing/2014/main" id="{7D2ADB4C-F1C9-A4DC-B42B-BEB650F671D0}"/>
              </a:ext>
            </a:extLst>
          </p:cNvPr>
          <p:cNvSpPr>
            <a:spLocks noGrp="1"/>
          </p:cNvSpPr>
          <p:nvPr>
            <p:ph idx="4294967295"/>
          </p:nvPr>
        </p:nvSpPr>
        <p:spPr>
          <a:xfrm>
            <a:off x="1524000" y="609600"/>
            <a:ext cx="9144000" cy="5454316"/>
          </a:xfrm>
        </p:spPr>
        <p:txBody>
          <a:bodyPr rtlCol="0">
            <a:normAutofit fontScale="92500" lnSpcReduction="20000"/>
          </a:bodyPr>
          <a:lstStyle/>
          <a:p>
            <a:pPr>
              <a:buClr>
                <a:srgbClr val="FF0000"/>
              </a:buClr>
              <a:buFont typeface="Wingdings" pitchFamily="2" charset="2"/>
              <a:buChar char="v"/>
              <a:defRPr/>
            </a:pPr>
            <a:r>
              <a:rPr lang="sr-Cyrl-CS" sz="4000" b="1" dirty="0">
                <a:latin typeface="Times New Roman" pitchFamily="18" charset="0"/>
                <a:cs typeface="Times New Roman" pitchFamily="18" charset="0"/>
              </a:rPr>
              <a:t> </a:t>
            </a:r>
            <a:r>
              <a:rPr lang="en-US" sz="2800" b="1" dirty="0">
                <a:latin typeface="Times New Roman" pitchFamily="18" charset="0"/>
                <a:cs typeface="Times New Roman" pitchFamily="18" charset="0"/>
              </a:rPr>
              <a:t>Splenomegaly</a:t>
            </a:r>
          </a:p>
          <a:p>
            <a:pPr>
              <a:buClr>
                <a:srgbClr val="FF0000"/>
              </a:buClr>
              <a:buFont typeface="Wingdings" pitchFamily="2" charset="2"/>
              <a:buChar char="v"/>
              <a:defRPr/>
            </a:pPr>
            <a:r>
              <a:rPr lang="en-US" sz="2800" b="1" dirty="0">
                <a:latin typeface="Times New Roman" pitchFamily="18" charset="0"/>
                <a:cs typeface="Times New Roman" pitchFamily="18" charset="0"/>
              </a:rPr>
              <a:t>    Congestive - cirrhosis, heart disease,  portal, hepatic and splenic thrombosis veins</a:t>
            </a:r>
          </a:p>
          <a:p>
            <a:pPr>
              <a:buClr>
                <a:srgbClr val="FF0000"/>
              </a:buClr>
              <a:buFont typeface="Wingdings" pitchFamily="2" charset="2"/>
              <a:buChar char="v"/>
              <a:defRPr/>
            </a:pPr>
            <a:r>
              <a:rPr lang="en-US" sz="2800" b="1" dirty="0">
                <a:latin typeface="Times New Roman" pitchFamily="18" charset="0"/>
                <a:cs typeface="Times New Roman" pitchFamily="18" charset="0"/>
              </a:rPr>
              <a:t>   Malignant - lymphoma, leukemia, multiple myeloma, polycythemia, splenic tumor (primary and metastasis)</a:t>
            </a:r>
          </a:p>
          <a:p>
            <a:pPr>
              <a:buClr>
                <a:srgbClr val="FF0000"/>
              </a:buClr>
              <a:buFont typeface="Wingdings" pitchFamily="2" charset="2"/>
              <a:buChar char="v"/>
              <a:defRPr/>
            </a:pPr>
            <a:r>
              <a:rPr lang="en-US" sz="2800" b="1" dirty="0">
                <a:latin typeface="Times New Roman" pitchFamily="18" charset="0"/>
                <a:cs typeface="Times New Roman" pitchFamily="18" charset="0"/>
              </a:rPr>
              <a:t>   Infection</a:t>
            </a:r>
          </a:p>
          <a:p>
            <a:pPr>
              <a:buClr>
                <a:srgbClr val="FF0000"/>
              </a:buClr>
              <a:buFont typeface="Wingdings" pitchFamily="2" charset="2"/>
              <a:buChar char="v"/>
              <a:defRPr/>
            </a:pPr>
            <a:r>
              <a:rPr lang="en-US" sz="2800" b="1" dirty="0">
                <a:latin typeface="Times New Roman" pitchFamily="18" charset="0"/>
                <a:cs typeface="Times New Roman" pitchFamily="18" charset="0"/>
              </a:rPr>
              <a:t>   Viral (hepatitis, mononucleosis)</a:t>
            </a:r>
          </a:p>
          <a:p>
            <a:pPr>
              <a:buClr>
                <a:srgbClr val="FF0000"/>
              </a:buClr>
              <a:buFont typeface="Wingdings" pitchFamily="2" charset="2"/>
              <a:buChar char="v"/>
              <a:defRPr/>
            </a:pPr>
            <a:r>
              <a:rPr lang="en-US" sz="2800" b="1" dirty="0">
                <a:latin typeface="Times New Roman" pitchFamily="18" charset="0"/>
                <a:cs typeface="Times New Roman" pitchFamily="18" charset="0"/>
              </a:rPr>
              <a:t>   Bacterial (salmonella)</a:t>
            </a:r>
          </a:p>
          <a:p>
            <a:pPr>
              <a:buClr>
                <a:srgbClr val="FF0000"/>
              </a:buClr>
              <a:buFont typeface="Wingdings" pitchFamily="2" charset="2"/>
              <a:buChar char="v"/>
              <a:defRPr/>
            </a:pPr>
            <a:r>
              <a:rPr lang="en-US" sz="2800" b="1" dirty="0">
                <a:latin typeface="Times New Roman" pitchFamily="18" charset="0"/>
                <a:cs typeface="Times New Roman" pitchFamily="18" charset="0"/>
              </a:rPr>
              <a:t>   Parasitic</a:t>
            </a:r>
          </a:p>
          <a:p>
            <a:pPr>
              <a:buClr>
                <a:srgbClr val="FF0000"/>
              </a:buClr>
              <a:buFont typeface="Wingdings" pitchFamily="2" charset="2"/>
              <a:buChar char="v"/>
              <a:defRPr/>
            </a:pPr>
            <a:r>
              <a:rPr lang="en-US" sz="2800" b="1" dirty="0">
                <a:latin typeface="Times New Roman" pitchFamily="18" charset="0"/>
                <a:cs typeface="Times New Roman" pitchFamily="18" charset="0"/>
              </a:rPr>
              <a:t>   Fungal</a:t>
            </a:r>
          </a:p>
        </p:txBody>
      </p:sp>
      <p:sp>
        <p:nvSpPr>
          <p:cNvPr id="31747" name="Title 2">
            <a:extLst>
              <a:ext uri="{FF2B5EF4-FFF2-40B4-BE49-F238E27FC236}">
                <a16:creationId xmlns:a16="http://schemas.microsoft.com/office/drawing/2014/main" id="{7F70B146-FBC0-B5CF-53AA-4B1041B622D4}"/>
              </a:ext>
            </a:extLst>
          </p:cNvPr>
          <p:cNvSpPr>
            <a:spLocks noGrp="1"/>
          </p:cNvSpPr>
          <p:nvPr>
            <p:ph type="title" idx="4294967295"/>
          </p:nvPr>
        </p:nvSpPr>
        <p:spPr>
          <a:xfrm>
            <a:off x="1524000" y="0"/>
            <a:ext cx="9144000" cy="914400"/>
          </a:xfrm>
        </p:spPr>
        <p:txBody>
          <a:bodyPr/>
          <a:lstStyle/>
          <a:p>
            <a:pPr algn="ctr">
              <a:defRPr/>
            </a:pPr>
            <a:r>
              <a:rPr lang="en-US" dirty="0"/>
              <a:t> </a:t>
            </a:r>
            <a:r>
              <a:rPr lang="en-US" b="1" dirty="0">
                <a:solidFill>
                  <a:schemeClr val="accent6">
                    <a:lumMod val="60000"/>
                    <a:lumOff val="40000"/>
                  </a:schemeClr>
                </a:solidFill>
                <a:latin typeface="Times New Roman" pitchFamily="18" charset="0"/>
                <a:cs typeface="Times New Roman" pitchFamily="18" charset="0"/>
              </a:rPr>
              <a:t>С</a:t>
            </a:r>
            <a:r>
              <a:rPr lang="sr-Cyrl-CS" b="1" dirty="0">
                <a:solidFill>
                  <a:schemeClr val="accent6">
                    <a:lumMod val="60000"/>
                    <a:lumOff val="40000"/>
                  </a:schemeClr>
                </a:solidFill>
                <a:latin typeface="Times New Roman" pitchFamily="18" charset="0"/>
                <a:cs typeface="Times New Roman" pitchFamily="18" charset="0"/>
              </a:rPr>
              <a:t>лезина</a:t>
            </a:r>
            <a:endParaRPr lang="en-US" b="1" dirty="0">
              <a:solidFill>
                <a:schemeClr val="accent6">
                  <a:lumMod val="60000"/>
                  <a:lumOff val="40000"/>
                </a:schemeClr>
              </a:solidFill>
              <a:latin typeface="Times New Roman" pitchFamily="18" charset="0"/>
              <a:cs typeface="Times New Roman" pitchFamily="18" charset="0"/>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2">
            <a:extLst>
              <a:ext uri="{FF2B5EF4-FFF2-40B4-BE49-F238E27FC236}">
                <a16:creationId xmlns:a16="http://schemas.microsoft.com/office/drawing/2014/main" id="{F4693A9D-D78A-A377-0798-062AA95529EC}"/>
              </a:ext>
            </a:extLst>
          </p:cNvPr>
          <p:cNvSpPr>
            <a:spLocks noGrp="1"/>
          </p:cNvSpPr>
          <p:nvPr>
            <p:ph type="title" idx="4294967295"/>
          </p:nvPr>
        </p:nvSpPr>
        <p:spPr>
          <a:xfrm>
            <a:off x="1524000" y="0"/>
            <a:ext cx="9144000" cy="1066800"/>
          </a:xfrm>
        </p:spPr>
        <p:txBody>
          <a:bodyPr/>
          <a:lstStyle/>
          <a:p>
            <a:pPr algn="ctr">
              <a:defRPr/>
            </a:pPr>
            <a:r>
              <a:rPr lang="en-US" b="1" dirty="0">
                <a:solidFill>
                  <a:schemeClr val="accent6">
                    <a:lumMod val="60000"/>
                    <a:lumOff val="40000"/>
                  </a:schemeClr>
                </a:solidFill>
                <a:latin typeface="Times New Roman" pitchFamily="18" charset="0"/>
                <a:cs typeface="Times New Roman" pitchFamily="18" charset="0"/>
              </a:rPr>
              <a:t>С</a:t>
            </a:r>
            <a:r>
              <a:rPr lang="sr-Cyrl-CS" b="1" dirty="0">
                <a:solidFill>
                  <a:schemeClr val="accent6">
                    <a:lumMod val="60000"/>
                    <a:lumOff val="40000"/>
                  </a:schemeClr>
                </a:solidFill>
                <a:latin typeface="Times New Roman" pitchFamily="18" charset="0"/>
                <a:cs typeface="Times New Roman" pitchFamily="18" charset="0"/>
              </a:rPr>
              <a:t>пленомегалија</a:t>
            </a:r>
            <a:endParaRPr lang="en-US" b="1" dirty="0">
              <a:solidFill>
                <a:schemeClr val="accent6">
                  <a:lumMod val="60000"/>
                  <a:lumOff val="40000"/>
                </a:schemeClr>
              </a:solidFill>
              <a:latin typeface="Times New Roman" pitchFamily="18" charset="0"/>
              <a:cs typeface="Times New Roman" pitchFamily="18" charset="0"/>
            </a:endParaRPr>
          </a:p>
        </p:txBody>
      </p:sp>
      <p:pic>
        <p:nvPicPr>
          <p:cNvPr id="45059" name="Picture 2">
            <a:extLst>
              <a:ext uri="{FF2B5EF4-FFF2-40B4-BE49-F238E27FC236}">
                <a16:creationId xmlns:a16="http://schemas.microsoft.com/office/drawing/2014/main" id="{8EEBA1C2-2209-CF30-41F5-1CDCD8263691}"/>
              </a:ext>
            </a:extLst>
          </p:cNvPr>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1524000" y="914400"/>
            <a:ext cx="9144000" cy="5943600"/>
          </a:xfrm>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1C5171BB-C872-9BEB-9A57-2A81A05D8E74}"/>
              </a:ext>
            </a:extLst>
          </p:cNvPr>
          <p:cNvSpPr>
            <a:spLocks noGrp="1"/>
          </p:cNvSpPr>
          <p:nvPr>
            <p:ph type="title"/>
          </p:nvPr>
        </p:nvSpPr>
        <p:spPr/>
        <p:txBody>
          <a:bodyPr/>
          <a:lstStyle/>
          <a:p>
            <a:pPr>
              <a:defRPr/>
            </a:pPr>
            <a:r>
              <a:rPr lang="en-GB" sz="3600" dirty="0"/>
              <a:t>Abscess of the spleen</a:t>
            </a:r>
            <a:endParaRPr lang="en-US" sz="3600" dirty="0"/>
          </a:p>
        </p:txBody>
      </p:sp>
      <p:pic>
        <p:nvPicPr>
          <p:cNvPr id="46083" name="Slika 1">
            <a:extLst>
              <a:ext uri="{FF2B5EF4-FFF2-40B4-BE49-F238E27FC236}">
                <a16:creationId xmlns:a16="http://schemas.microsoft.com/office/drawing/2014/main" id="{3347C460-3C60-6D73-2BF8-4F86C0494F9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1473" b="31027"/>
          <a:stretch>
            <a:fillRect/>
          </a:stretch>
        </p:blipFill>
        <p:spPr bwMode="auto">
          <a:xfrm>
            <a:off x="1981200" y="1905000"/>
            <a:ext cx="82296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Čuvar mesta za sadržaj 3">
            <a:extLst>
              <a:ext uri="{FF2B5EF4-FFF2-40B4-BE49-F238E27FC236}">
                <a16:creationId xmlns:a16="http://schemas.microsoft.com/office/drawing/2014/main" id="{0A2681EF-912F-D4B2-45E0-2D1C8E362732}"/>
              </a:ext>
            </a:extLst>
          </p:cNvPr>
          <p:cNvPicPr>
            <a:picLocks noGrp="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5672138" y="746125"/>
            <a:ext cx="4140200" cy="5518150"/>
          </a:xfrm>
        </p:spPr>
      </p:pic>
      <p:sp>
        <p:nvSpPr>
          <p:cNvPr id="47107" name="Text Placeholder 3">
            <a:extLst>
              <a:ext uri="{FF2B5EF4-FFF2-40B4-BE49-F238E27FC236}">
                <a16:creationId xmlns:a16="http://schemas.microsoft.com/office/drawing/2014/main" id="{A8A1D666-2C2C-B897-1937-81ABA57B3241}"/>
              </a:ext>
            </a:extLst>
          </p:cNvPr>
          <p:cNvSpPr>
            <a:spLocks noGrp="1" noChangeArrowheads="1"/>
          </p:cNvSpPr>
          <p:nvPr>
            <p:ph type="body" sz="half" idx="2"/>
          </p:nvPr>
        </p:nvSpPr>
        <p:spPr>
          <a:xfrm>
            <a:off x="2117725" y="3124201"/>
            <a:ext cx="3086100" cy="3140075"/>
          </a:xfrm>
        </p:spPr>
        <p:txBody>
          <a:bodyPr/>
          <a:lstStyle/>
          <a:p>
            <a:pPr eaLnBrk="1" hangingPunct="1"/>
            <a:r>
              <a:rPr lang="en-GB" altLang="en-US" sz="3200" dirty="0"/>
              <a:t>Spleen cyst</a:t>
            </a:r>
            <a:endParaRPr lang="en-US" altLang="en-US" sz="3200"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A5029321-6680-7C01-D31C-FA9AF7C8385F}"/>
              </a:ext>
            </a:extLst>
          </p:cNvPr>
          <p:cNvSpPr>
            <a:spLocks noGrp="1"/>
          </p:cNvSpPr>
          <p:nvPr>
            <p:ph type="title"/>
          </p:nvPr>
        </p:nvSpPr>
        <p:spPr/>
        <p:txBody>
          <a:bodyPr>
            <a:normAutofit/>
          </a:bodyPr>
          <a:lstStyle/>
          <a:p>
            <a:pPr>
              <a:defRPr/>
            </a:pPr>
            <a:r>
              <a:rPr lang="en-GB" dirty="0"/>
              <a:t>Pancreatic tail </a:t>
            </a:r>
            <a:r>
              <a:rPr lang="en-GB" dirty="0" err="1"/>
              <a:t>tumor</a:t>
            </a:r>
            <a:r>
              <a:rPr lang="en-GB" dirty="0"/>
              <a:t> with involvement of the splenic hilus</a:t>
            </a:r>
            <a:endParaRPr lang="en-US" dirty="0"/>
          </a:p>
        </p:txBody>
      </p:sp>
      <p:pic>
        <p:nvPicPr>
          <p:cNvPr id="48131" name="Čuvar mesta za sadržaj 4">
            <a:extLst>
              <a:ext uri="{FF2B5EF4-FFF2-40B4-BE49-F238E27FC236}">
                <a16:creationId xmlns:a16="http://schemas.microsoft.com/office/drawing/2014/main" id="{FCACF14D-9E09-61F0-0242-191E1FB5AD53}"/>
              </a:ext>
            </a:extLst>
          </p:cNvPr>
          <p:cNvPicPr>
            <a:picLocks noGrp="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382964" y="2193925"/>
            <a:ext cx="5426075" cy="4070350"/>
          </a:xfr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12674132-781E-0ED8-A50D-FDE5035ACE8A}"/>
              </a:ext>
            </a:extLst>
          </p:cNvPr>
          <p:cNvSpPr>
            <a:spLocks noGrp="1"/>
          </p:cNvSpPr>
          <p:nvPr>
            <p:ph type="title"/>
          </p:nvPr>
        </p:nvSpPr>
        <p:spPr>
          <a:xfrm>
            <a:off x="2117725" y="1524000"/>
            <a:ext cx="3086100" cy="1600200"/>
          </a:xfrm>
        </p:spPr>
        <p:txBody>
          <a:bodyPr/>
          <a:lstStyle/>
          <a:p>
            <a:pPr>
              <a:defRPr/>
            </a:pPr>
            <a:endParaRPr lang="en-US"/>
          </a:p>
        </p:txBody>
      </p:sp>
      <p:pic>
        <p:nvPicPr>
          <p:cNvPr id="49155" name="Čuvar mesta za sadržaj 3">
            <a:extLst>
              <a:ext uri="{FF2B5EF4-FFF2-40B4-BE49-F238E27FC236}">
                <a16:creationId xmlns:a16="http://schemas.microsoft.com/office/drawing/2014/main" id="{D25E3EB6-1F09-7D12-288D-9092D8E10520}"/>
              </a:ext>
            </a:extLst>
          </p:cNvPr>
          <p:cNvPicPr>
            <a:picLocks noGrp="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5410201" y="1755775"/>
            <a:ext cx="4664075" cy="3498850"/>
          </a:xfrm>
        </p:spPr>
      </p:pic>
      <p:sp>
        <p:nvSpPr>
          <p:cNvPr id="49156" name="Text Placeholder 3">
            <a:extLst>
              <a:ext uri="{FF2B5EF4-FFF2-40B4-BE49-F238E27FC236}">
                <a16:creationId xmlns:a16="http://schemas.microsoft.com/office/drawing/2014/main" id="{37668A10-7713-F44F-63F5-2F9EBA3E0B74}"/>
              </a:ext>
            </a:extLst>
          </p:cNvPr>
          <p:cNvSpPr>
            <a:spLocks noGrp="1" noChangeArrowheads="1"/>
          </p:cNvSpPr>
          <p:nvPr>
            <p:ph type="body" sz="half" idx="2"/>
          </p:nvPr>
        </p:nvSpPr>
        <p:spPr>
          <a:xfrm>
            <a:off x="2117725" y="3124201"/>
            <a:ext cx="3086100" cy="3140075"/>
          </a:xfrm>
        </p:spPr>
        <p:txBody>
          <a:bodyPr/>
          <a:lstStyle/>
          <a:p>
            <a:pPr eaLnBrk="1" hangingPunct="1"/>
            <a:r>
              <a:rPr lang="en-GB" altLang="en-US" sz="2400" dirty="0"/>
              <a:t>Pancreatic tail </a:t>
            </a:r>
            <a:r>
              <a:rPr lang="en-GB" altLang="en-US" sz="2400" dirty="0" err="1"/>
              <a:t>tumor</a:t>
            </a:r>
            <a:r>
              <a:rPr lang="en-GB" altLang="en-US" sz="2400" dirty="0"/>
              <a:t> with involvement of the splenic hilus</a:t>
            </a:r>
            <a:endParaRPr lang="en-US" altLang="en-US" sz="2400"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BA34E92-0B9E-291B-260F-EDBE611F07E4}"/>
              </a:ext>
            </a:extLst>
          </p:cNvPr>
          <p:cNvSpPr>
            <a:spLocks noGrp="1"/>
          </p:cNvSpPr>
          <p:nvPr>
            <p:ph type="title"/>
          </p:nvPr>
        </p:nvSpPr>
        <p:spPr>
          <a:xfrm>
            <a:off x="2117725" y="1524000"/>
            <a:ext cx="3086100" cy="1600200"/>
          </a:xfrm>
        </p:spPr>
        <p:txBody>
          <a:bodyPr/>
          <a:lstStyle/>
          <a:p>
            <a:pPr>
              <a:defRPr/>
            </a:pPr>
            <a:endParaRPr lang="sr-Latn-RS"/>
          </a:p>
        </p:txBody>
      </p:sp>
      <p:pic>
        <p:nvPicPr>
          <p:cNvPr id="50179" name="Čuvar mesta za sadržaj 4">
            <a:extLst>
              <a:ext uri="{FF2B5EF4-FFF2-40B4-BE49-F238E27FC236}">
                <a16:creationId xmlns:a16="http://schemas.microsoft.com/office/drawing/2014/main" id="{7367F987-270E-564B-3305-63375266D618}"/>
              </a:ext>
            </a:extLst>
          </p:cNvPr>
          <p:cNvPicPr>
            <a:picLocks noGrp="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5672138" y="746125"/>
            <a:ext cx="4138612" cy="5518150"/>
          </a:xfrm>
        </p:spPr>
      </p:pic>
      <p:sp>
        <p:nvSpPr>
          <p:cNvPr id="50180" name="Čuvar mesta za tekst 3">
            <a:extLst>
              <a:ext uri="{FF2B5EF4-FFF2-40B4-BE49-F238E27FC236}">
                <a16:creationId xmlns:a16="http://schemas.microsoft.com/office/drawing/2014/main" id="{2BF1D39A-2F44-D2B9-4E63-2D671C33C51F}"/>
              </a:ext>
            </a:extLst>
          </p:cNvPr>
          <p:cNvSpPr>
            <a:spLocks noGrp="1" noChangeArrowheads="1"/>
          </p:cNvSpPr>
          <p:nvPr>
            <p:ph type="body" sz="half" idx="2"/>
          </p:nvPr>
        </p:nvSpPr>
        <p:spPr>
          <a:xfrm>
            <a:off x="2117725" y="3124201"/>
            <a:ext cx="3086100" cy="3140075"/>
          </a:xfrm>
        </p:spPr>
        <p:txBody>
          <a:bodyPr/>
          <a:lstStyle/>
          <a:p>
            <a:pPr eaLnBrk="1" hangingPunct="1"/>
            <a:r>
              <a:rPr lang="en-GB" altLang="en-US" sz="2800" dirty="0"/>
              <a:t>Open splenectomy</a:t>
            </a:r>
            <a:endParaRPr lang="sr-Latn-RS" altLang="en-US" sz="2800"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9BE6E88C-E7DF-10A6-2B2F-A4C477B83D40}"/>
              </a:ext>
            </a:extLst>
          </p:cNvPr>
          <p:cNvSpPr>
            <a:spLocks noGrp="1"/>
          </p:cNvSpPr>
          <p:nvPr>
            <p:ph type="title"/>
          </p:nvPr>
        </p:nvSpPr>
        <p:spPr>
          <a:xfrm>
            <a:off x="2117725" y="1524000"/>
            <a:ext cx="3086100" cy="1600200"/>
          </a:xfrm>
        </p:spPr>
        <p:txBody>
          <a:bodyPr/>
          <a:lstStyle/>
          <a:p>
            <a:pPr>
              <a:defRPr/>
            </a:pPr>
            <a:endParaRPr lang="sr-Latn-RS"/>
          </a:p>
        </p:txBody>
      </p:sp>
      <p:pic>
        <p:nvPicPr>
          <p:cNvPr id="51203" name="Čuvar mesta za sadržaj 4">
            <a:extLst>
              <a:ext uri="{FF2B5EF4-FFF2-40B4-BE49-F238E27FC236}">
                <a16:creationId xmlns:a16="http://schemas.microsoft.com/office/drawing/2014/main" id="{757488BC-B6A2-F751-16CD-27D29DB56AEF}"/>
              </a:ext>
            </a:extLst>
          </p:cNvPr>
          <p:cNvPicPr>
            <a:picLocks noGrp="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5410201" y="1787525"/>
            <a:ext cx="4664075" cy="3435350"/>
          </a:xfrm>
        </p:spPr>
      </p:pic>
      <p:sp>
        <p:nvSpPr>
          <p:cNvPr id="51204" name="Čuvar mesta za tekst 3">
            <a:extLst>
              <a:ext uri="{FF2B5EF4-FFF2-40B4-BE49-F238E27FC236}">
                <a16:creationId xmlns:a16="http://schemas.microsoft.com/office/drawing/2014/main" id="{4D37A9BC-6B70-3BEE-7216-840A9465624D}"/>
              </a:ext>
            </a:extLst>
          </p:cNvPr>
          <p:cNvSpPr>
            <a:spLocks noGrp="1" noChangeArrowheads="1"/>
          </p:cNvSpPr>
          <p:nvPr>
            <p:ph type="body" sz="half" idx="2"/>
          </p:nvPr>
        </p:nvSpPr>
        <p:spPr>
          <a:xfrm>
            <a:off x="2117725" y="3124201"/>
            <a:ext cx="3086100" cy="3140075"/>
          </a:xfrm>
        </p:spPr>
        <p:txBody>
          <a:bodyPr/>
          <a:lstStyle/>
          <a:p>
            <a:pPr eaLnBrk="1" hangingPunct="1"/>
            <a:r>
              <a:rPr lang="en-GB" altLang="en-US" sz="2400" dirty="0"/>
              <a:t>Laparoscopic splenectomy</a:t>
            </a:r>
            <a:endParaRPr lang="sr-Latn-RS" altLang="en-US" sz="2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Content Placeholder 2">
            <a:extLst>
              <a:ext uri="{FF2B5EF4-FFF2-40B4-BE49-F238E27FC236}">
                <a16:creationId xmlns:a16="http://schemas.microsoft.com/office/drawing/2014/main" id="{A601C947-AB18-069C-D69F-157B9DF56EAA}"/>
              </a:ext>
            </a:extLst>
          </p:cNvPr>
          <p:cNvSpPr>
            <a:spLocks noGrp="1" noChangeArrowheads="1"/>
          </p:cNvSpPr>
          <p:nvPr>
            <p:ph idx="4294967295"/>
          </p:nvPr>
        </p:nvSpPr>
        <p:spPr>
          <a:xfrm>
            <a:off x="0" y="1219200"/>
            <a:ext cx="9144000" cy="5638800"/>
          </a:xfrm>
        </p:spPr>
        <p:txBody>
          <a:bodyPr/>
          <a:lstStyle/>
          <a:p>
            <a:pPr eaLnBrk="1" hangingPunct="1">
              <a:buClr>
                <a:srgbClr val="FF0000"/>
              </a:buClr>
              <a:buFont typeface="Wingdings" pitchFamily="2" charset="2"/>
              <a:buChar char="v"/>
            </a:pPr>
            <a:r>
              <a:rPr lang="en-US" altLang="en-US" b="1" dirty="0">
                <a:latin typeface="Times New Roman" panose="02020603050405020304" pitchFamily="18" charset="0"/>
                <a:cs typeface="Times New Roman" panose="02020603050405020304" pitchFamily="18" charset="0"/>
              </a:rPr>
              <a:t> </a:t>
            </a:r>
            <a:r>
              <a:rPr lang="en-US" altLang="en-US" dirty="0">
                <a:latin typeface="Times New Roman" panose="02020603050405020304" pitchFamily="18" charset="0"/>
                <a:cs typeface="Times New Roman" panose="02020603050405020304" pitchFamily="18" charset="0"/>
              </a:rPr>
              <a:t>Insulin - B cells of the islets of Langerhans -</a:t>
            </a:r>
          </a:p>
          <a:p>
            <a:pPr eaLnBrk="1" hangingPunct="1">
              <a:buClr>
                <a:srgbClr val="FF0000"/>
              </a:buClr>
              <a:buFont typeface="Wingdings" pitchFamily="2" charset="2"/>
              <a:buChar char="v"/>
            </a:pPr>
            <a:r>
              <a:rPr lang="en-US" altLang="en-US" dirty="0">
                <a:latin typeface="Times New Roman" panose="02020603050405020304" pitchFamily="18" charset="0"/>
                <a:cs typeface="Times New Roman" panose="02020603050405020304" pitchFamily="18" charset="0"/>
              </a:rPr>
              <a:t>Regulation of glycemia</a:t>
            </a:r>
          </a:p>
          <a:p>
            <a:pPr eaLnBrk="1" hangingPunct="1">
              <a:buClr>
                <a:srgbClr val="FF0000"/>
              </a:buClr>
              <a:buFont typeface="Wingdings" pitchFamily="2" charset="2"/>
              <a:buChar char="v"/>
            </a:pPr>
            <a:r>
              <a:rPr lang="en-US" altLang="en-US" dirty="0">
                <a:latin typeface="Times New Roman" panose="02020603050405020304" pitchFamily="18" charset="0"/>
                <a:cs typeface="Times New Roman" panose="02020603050405020304" pitchFamily="18" charset="0"/>
              </a:rPr>
              <a:t>  Glucagon - A cells of the islets of Langerhans -</a:t>
            </a:r>
          </a:p>
          <a:p>
            <a:pPr eaLnBrk="1" hangingPunct="1">
              <a:buClr>
                <a:srgbClr val="FF0000"/>
              </a:buClr>
              <a:buFont typeface="Wingdings" pitchFamily="2" charset="2"/>
              <a:buChar char="v"/>
            </a:pPr>
            <a:r>
              <a:rPr lang="en-US" altLang="en-US" dirty="0">
                <a:latin typeface="Times New Roman" panose="02020603050405020304" pitchFamily="18" charset="0"/>
                <a:cs typeface="Times New Roman" panose="02020603050405020304" pitchFamily="18" charset="0"/>
              </a:rPr>
              <a:t>Regulation of glycemia by stimulation of glycogenolysis</a:t>
            </a:r>
          </a:p>
          <a:p>
            <a:pPr eaLnBrk="1" hangingPunct="1">
              <a:buClr>
                <a:srgbClr val="FF0000"/>
              </a:buClr>
              <a:buFont typeface="Wingdings" pitchFamily="2" charset="2"/>
              <a:buChar char="v"/>
            </a:pPr>
            <a:r>
              <a:rPr lang="en-US" altLang="en-US" dirty="0">
                <a:latin typeface="Times New Roman" panose="02020603050405020304" pitchFamily="18" charset="0"/>
                <a:cs typeface="Times New Roman" panose="02020603050405020304" pitchFamily="18" charset="0"/>
              </a:rPr>
              <a:t>and gluconeogenesis, insulin antagonist</a:t>
            </a:r>
          </a:p>
          <a:p>
            <a:pPr eaLnBrk="1" hangingPunct="1">
              <a:buClr>
                <a:srgbClr val="FF0000"/>
              </a:buClr>
              <a:buFont typeface="Wingdings" pitchFamily="2" charset="2"/>
              <a:buChar char="v"/>
            </a:pPr>
            <a:r>
              <a:rPr lang="en-US" altLang="en-US" dirty="0">
                <a:latin typeface="Times New Roman" panose="02020603050405020304" pitchFamily="18" charset="0"/>
                <a:cs typeface="Times New Roman" panose="02020603050405020304" pitchFamily="18" charset="0"/>
              </a:rPr>
              <a:t>  Somatostatin - D cells of the islets of Langerhans</a:t>
            </a:r>
          </a:p>
          <a:p>
            <a:pPr eaLnBrk="1" hangingPunct="1">
              <a:buClr>
                <a:srgbClr val="FF0000"/>
              </a:buClr>
              <a:buFont typeface="Wingdings" pitchFamily="2" charset="2"/>
              <a:buChar char="v"/>
            </a:pPr>
            <a:r>
              <a:rPr lang="en-US" altLang="en-US" dirty="0">
                <a:latin typeface="Times New Roman" panose="02020603050405020304" pitchFamily="18" charset="0"/>
                <a:cs typeface="Times New Roman" panose="02020603050405020304" pitchFamily="18" charset="0"/>
              </a:rPr>
              <a:t>inhibits gastric, pancreatic and biliary</a:t>
            </a:r>
          </a:p>
          <a:p>
            <a:pPr eaLnBrk="1" hangingPunct="1">
              <a:buClr>
                <a:srgbClr val="FF0000"/>
              </a:buClr>
              <a:buFont typeface="Wingdings" pitchFamily="2" charset="2"/>
              <a:buChar char="v"/>
            </a:pPr>
            <a:r>
              <a:rPr lang="en-US" altLang="en-US" dirty="0">
                <a:latin typeface="Times New Roman" panose="02020603050405020304" pitchFamily="18" charset="0"/>
                <a:cs typeface="Times New Roman" panose="02020603050405020304" pitchFamily="18" charset="0"/>
              </a:rPr>
              <a:t>secretion, is used in the treatment of exocrine and</a:t>
            </a:r>
          </a:p>
          <a:p>
            <a:pPr eaLnBrk="1" hangingPunct="1">
              <a:buClr>
                <a:srgbClr val="FF0000"/>
              </a:buClr>
              <a:buFont typeface="Wingdings" pitchFamily="2" charset="2"/>
              <a:buChar char="v"/>
            </a:pPr>
            <a:r>
              <a:rPr lang="en-US" altLang="en-US" dirty="0">
                <a:latin typeface="Times New Roman" panose="02020603050405020304" pitchFamily="18" charset="0"/>
                <a:cs typeface="Times New Roman" panose="02020603050405020304" pitchFamily="18" charset="0"/>
              </a:rPr>
              <a:t>endocrine disorders</a:t>
            </a:r>
          </a:p>
        </p:txBody>
      </p:sp>
      <p:sp>
        <p:nvSpPr>
          <p:cNvPr id="2" name="Title 1">
            <a:extLst>
              <a:ext uri="{FF2B5EF4-FFF2-40B4-BE49-F238E27FC236}">
                <a16:creationId xmlns:a16="http://schemas.microsoft.com/office/drawing/2014/main" id="{CB6149A9-451E-D3A7-F2BB-E67B79C3408C}"/>
              </a:ext>
            </a:extLst>
          </p:cNvPr>
          <p:cNvSpPr>
            <a:spLocks noGrp="1"/>
          </p:cNvSpPr>
          <p:nvPr>
            <p:ph type="title" idx="4294967295"/>
          </p:nvPr>
        </p:nvSpPr>
        <p:spPr>
          <a:xfrm>
            <a:off x="0" y="0"/>
            <a:ext cx="9144000" cy="1143000"/>
          </a:xfrm>
        </p:spPr>
        <p:txBody>
          <a:bodyPr>
            <a:normAutofit/>
          </a:bodyPr>
          <a:lstStyle/>
          <a:p>
            <a:pPr algn="ctr">
              <a:defRPr/>
            </a:pPr>
            <a:br>
              <a:rPr lang="sr-Cyrl-CS" b="1" dirty="0">
                <a:solidFill>
                  <a:schemeClr val="accent6">
                    <a:lumMod val="60000"/>
                    <a:lumOff val="40000"/>
                  </a:schemeClr>
                </a:solidFill>
                <a:latin typeface="Times New Roman" pitchFamily="18" charset="0"/>
                <a:cs typeface="Times New Roman" pitchFamily="18" charset="0"/>
              </a:rPr>
            </a:br>
            <a:r>
              <a:rPr lang="en-US" b="1" dirty="0">
                <a:latin typeface="Times New Roman" pitchFamily="18" charset="0"/>
                <a:cs typeface="Times New Roman" pitchFamily="18" charset="0"/>
              </a:rPr>
              <a:t>endocrine function</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a:extLst>
              <a:ext uri="{FF2B5EF4-FFF2-40B4-BE49-F238E27FC236}">
                <a16:creationId xmlns:a16="http://schemas.microsoft.com/office/drawing/2014/main" id="{CB10638C-E709-368E-C1B2-D67686C9EA20}"/>
              </a:ext>
            </a:extLst>
          </p:cNvPr>
          <p:cNvSpPr>
            <a:spLocks noGrp="1"/>
          </p:cNvSpPr>
          <p:nvPr>
            <p:ph type="title"/>
          </p:nvPr>
        </p:nvSpPr>
        <p:spPr>
          <a:xfrm>
            <a:off x="1981200" y="2362200"/>
            <a:ext cx="8229600" cy="1384300"/>
          </a:xfrm>
        </p:spPr>
        <p:txBody>
          <a:bodyPr>
            <a:noAutofit/>
          </a:bodyPr>
          <a:lstStyle/>
          <a:p>
            <a:pPr algn="ctr">
              <a:defRPr/>
            </a:pPr>
            <a:r>
              <a:rPr lang="en-GB" sz="3600" dirty="0">
                <a:latin typeface="Times New Roman" panose="02020603050405020304" pitchFamily="18" charset="0"/>
                <a:cs typeface="Times New Roman" panose="02020603050405020304" pitchFamily="18" charset="0"/>
              </a:rPr>
              <a:t>Vaccination</a:t>
            </a:r>
            <a:br>
              <a:rPr lang="sr-Cyrl-RS" sz="2400" dirty="0">
                <a:latin typeface="Times New Roman" panose="02020603050405020304" pitchFamily="18" charset="0"/>
                <a:cs typeface="Times New Roman" panose="02020603050405020304" pitchFamily="18" charset="0"/>
              </a:rPr>
            </a:br>
            <a:r>
              <a:rPr lang="en-GB" sz="2400" dirty="0">
                <a:latin typeface="Times New Roman" panose="02020603050405020304" pitchFamily="18" charset="0"/>
                <a:cs typeface="Times New Roman" panose="02020603050405020304" pitchFamily="18" charset="0"/>
              </a:rPr>
              <a:t>Overwhelming post-splenectomy infection (OPSI) is defined as a syndrome of post-splenectomy infection, and it can occur in the form of flu, accidental infection, up to fulminant sepsis, meningitis or pneumonia. The etiologic agent is mainly Streptococcus pneumoniae (50% of cases), and rarer infections can be H. influenzae type B and N. </a:t>
            </a:r>
            <a:r>
              <a:rPr lang="en-GB" sz="2400">
                <a:latin typeface="Times New Roman" panose="02020603050405020304" pitchFamily="18" charset="0"/>
                <a:cs typeface="Times New Roman" panose="02020603050405020304" pitchFamily="18" charset="0"/>
              </a:rPr>
              <a:t>meningitidis.</a:t>
            </a:r>
            <a:endParaRPr lang="sr-Latn-RS" sz="24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458" name="Picture 2">
            <a:extLst>
              <a:ext uri="{FF2B5EF4-FFF2-40B4-BE49-F238E27FC236}">
                <a16:creationId xmlns:a16="http://schemas.microsoft.com/office/drawing/2014/main" id="{AF106F9E-A117-0033-8162-BB48FE23B201}"/>
              </a:ext>
            </a:extLst>
          </p:cNvPr>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1396314" y="1143000"/>
            <a:ext cx="9144000" cy="5562600"/>
          </a:xfrm>
        </p:spPr>
      </p:pic>
      <p:sp>
        <p:nvSpPr>
          <p:cNvPr id="13315" name="Title 1">
            <a:extLst>
              <a:ext uri="{FF2B5EF4-FFF2-40B4-BE49-F238E27FC236}">
                <a16:creationId xmlns:a16="http://schemas.microsoft.com/office/drawing/2014/main" id="{8460E7F1-2E90-DFEC-A093-3E1564AA8581}"/>
              </a:ext>
            </a:extLst>
          </p:cNvPr>
          <p:cNvSpPr>
            <a:spLocks noGrp="1"/>
          </p:cNvSpPr>
          <p:nvPr>
            <p:ph type="title" idx="4294967295"/>
          </p:nvPr>
        </p:nvSpPr>
        <p:spPr>
          <a:xfrm>
            <a:off x="1136822" y="152400"/>
            <a:ext cx="9144000" cy="1143000"/>
          </a:xfrm>
        </p:spPr>
        <p:txBody>
          <a:bodyPr>
            <a:normAutofit/>
          </a:bodyPr>
          <a:lstStyle/>
          <a:p>
            <a:pPr algn="ctr">
              <a:defRPr/>
            </a:pPr>
            <a:br>
              <a:rPr lang="en-US" b="1" dirty="0">
                <a:solidFill>
                  <a:schemeClr val="accent6">
                    <a:lumMod val="60000"/>
                    <a:lumOff val="40000"/>
                  </a:schemeClr>
                </a:solidFill>
                <a:latin typeface="Times New Roman" pitchFamily="18" charset="0"/>
                <a:cs typeface="Times New Roman" pitchFamily="18" charset="0"/>
              </a:rPr>
            </a:br>
            <a:r>
              <a:rPr lang="en-US" sz="3600" b="1" dirty="0">
                <a:latin typeface="Times New Roman" pitchFamily="18" charset="0"/>
                <a:cs typeface="Times New Roman" pitchFamily="18" charset="0"/>
              </a:rPr>
              <a:t> venous drainage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dissolve">
                                      <p:cBhvr>
                                        <p:cTn id="7" dur="500"/>
                                        <p:tgtEl>
                                          <p:spTgt spid="19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a:extLst>
              <a:ext uri="{FF2B5EF4-FFF2-40B4-BE49-F238E27FC236}">
                <a16:creationId xmlns:a16="http://schemas.microsoft.com/office/drawing/2014/main" id="{2D6F8E6A-4EF7-F4A9-9D32-912ADEA7223D}"/>
              </a:ext>
            </a:extLst>
          </p:cNvPr>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1524000" y="1143000"/>
            <a:ext cx="9144000" cy="5715000"/>
          </a:xfrm>
        </p:spPr>
      </p:pic>
      <p:sp>
        <p:nvSpPr>
          <p:cNvPr id="12291" name="Title 1">
            <a:extLst>
              <a:ext uri="{FF2B5EF4-FFF2-40B4-BE49-F238E27FC236}">
                <a16:creationId xmlns:a16="http://schemas.microsoft.com/office/drawing/2014/main" id="{68AEF072-370C-343E-4561-70050C9BB322}"/>
              </a:ext>
            </a:extLst>
          </p:cNvPr>
          <p:cNvSpPr>
            <a:spLocks noGrp="1"/>
          </p:cNvSpPr>
          <p:nvPr>
            <p:ph type="title" idx="4294967295"/>
          </p:nvPr>
        </p:nvSpPr>
        <p:spPr>
          <a:xfrm>
            <a:off x="1524000" y="0"/>
            <a:ext cx="9144000" cy="1066800"/>
          </a:xfrm>
        </p:spPr>
        <p:txBody>
          <a:bodyPr>
            <a:normAutofit/>
          </a:bodyPr>
          <a:lstStyle/>
          <a:p>
            <a:pPr algn="ctr">
              <a:defRPr/>
            </a:pPr>
            <a:br>
              <a:rPr lang="en-US" b="1" dirty="0">
                <a:solidFill>
                  <a:schemeClr val="accent6">
                    <a:lumMod val="60000"/>
                    <a:lumOff val="40000"/>
                  </a:schemeClr>
                </a:solidFill>
                <a:latin typeface="Times New Roman" pitchFamily="18" charset="0"/>
                <a:cs typeface="Times New Roman" pitchFamily="18" charset="0"/>
              </a:rPr>
            </a:br>
            <a:r>
              <a:rPr lang="en-US" sz="3600" b="1" dirty="0">
                <a:latin typeface="Times New Roman" pitchFamily="18" charset="0"/>
                <a:cs typeface="Times New Roman" pitchFamily="18" charset="0"/>
              </a:rPr>
              <a:t>vascularization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2">
            <a:extLst>
              <a:ext uri="{FF2B5EF4-FFF2-40B4-BE49-F238E27FC236}">
                <a16:creationId xmlns:a16="http://schemas.microsoft.com/office/drawing/2014/main" id="{118C24B1-E786-DFE6-CBC5-A34B1145DB32}"/>
              </a:ext>
            </a:extLst>
          </p:cNvPr>
          <p:cNvSpPr>
            <a:spLocks noGrp="1" noChangeArrowheads="1"/>
          </p:cNvSpPr>
          <p:nvPr>
            <p:ph idx="4294967295"/>
          </p:nvPr>
        </p:nvSpPr>
        <p:spPr>
          <a:xfrm>
            <a:off x="596348" y="722244"/>
            <a:ext cx="9144000" cy="5241234"/>
          </a:xfrm>
        </p:spPr>
        <p:txBody>
          <a:bodyPr>
            <a:normAutofit/>
          </a:bodyPr>
          <a:lstStyle/>
          <a:p>
            <a:pPr eaLnBrk="1" hangingPunct="1">
              <a:buClr>
                <a:srgbClr val="FF0000"/>
              </a:buClr>
              <a:buFont typeface="Wingdings" pitchFamily="2" charset="2"/>
              <a:buChar char="v"/>
            </a:pPr>
            <a:r>
              <a:rPr lang="en-US" altLang="en-US" sz="2400" b="1" dirty="0">
                <a:latin typeface="Times New Roman" panose="02020603050405020304" pitchFamily="18" charset="0"/>
                <a:cs typeface="Times New Roman" panose="02020603050405020304" pitchFamily="18" charset="0"/>
              </a:rPr>
              <a:t>Gland with </a:t>
            </a:r>
            <a:r>
              <a:rPr lang="en-US" altLang="en-US" sz="2400" b="1" dirty="0" err="1">
                <a:latin typeface="Times New Roman" panose="02020603050405020304" pitchFamily="18" charset="0"/>
                <a:cs typeface="Times New Roman" panose="02020603050405020304" pitchFamily="18" charset="0"/>
              </a:rPr>
              <a:t>exo</a:t>
            </a:r>
            <a:r>
              <a:rPr lang="en-US" altLang="en-US" sz="2400" b="1" dirty="0">
                <a:latin typeface="Times New Roman" panose="02020603050405020304" pitchFamily="18" charset="0"/>
                <a:cs typeface="Times New Roman" panose="02020603050405020304" pitchFamily="18" charset="0"/>
              </a:rPr>
              <a:t> and endocrine function</a:t>
            </a:r>
          </a:p>
          <a:p>
            <a:pPr eaLnBrk="1" hangingPunct="1">
              <a:buClr>
                <a:srgbClr val="FF0000"/>
              </a:buClr>
              <a:buFont typeface="Wingdings" pitchFamily="2" charset="2"/>
              <a:buChar char="v"/>
            </a:pPr>
            <a:r>
              <a:rPr lang="en-US" altLang="en-US" sz="2400" b="1" dirty="0">
                <a:latin typeface="Times New Roman" panose="02020603050405020304" pitchFamily="18" charset="0"/>
                <a:cs typeface="Times New Roman" panose="02020603050405020304" pitchFamily="18" charset="0"/>
              </a:rPr>
              <a:t>15 to 25 centimeters long</a:t>
            </a:r>
          </a:p>
          <a:p>
            <a:pPr eaLnBrk="1" hangingPunct="1">
              <a:buClr>
                <a:srgbClr val="FF0000"/>
              </a:buClr>
              <a:buFont typeface="Wingdings" pitchFamily="2" charset="2"/>
              <a:buChar char="v"/>
            </a:pPr>
            <a:r>
              <a:rPr lang="en-US" altLang="en-US" sz="2400" b="1" dirty="0">
                <a:latin typeface="Times New Roman" panose="02020603050405020304" pitchFamily="18" charset="0"/>
                <a:cs typeface="Times New Roman" panose="02020603050405020304" pitchFamily="18" charset="0"/>
              </a:rPr>
              <a:t>Weight 60 to 100 grams</a:t>
            </a:r>
          </a:p>
          <a:p>
            <a:pPr eaLnBrk="1" hangingPunct="1">
              <a:buClr>
                <a:srgbClr val="FF0000"/>
              </a:buClr>
              <a:buFont typeface="Wingdings" pitchFamily="2" charset="2"/>
              <a:buChar char="v"/>
            </a:pPr>
            <a:r>
              <a:rPr lang="en-US" altLang="en-US" sz="2400" b="1" dirty="0">
                <a:latin typeface="Times New Roman" panose="02020603050405020304" pitchFamily="18" charset="0"/>
                <a:cs typeface="Times New Roman" panose="02020603050405020304" pitchFamily="18" charset="0"/>
              </a:rPr>
              <a:t>Retroperitoneally, others</a:t>
            </a:r>
          </a:p>
          <a:p>
            <a:pPr eaLnBrk="1" hangingPunct="1">
              <a:buClr>
                <a:srgbClr val="FF0000"/>
              </a:buClr>
              <a:buFont typeface="Wingdings" pitchFamily="2" charset="2"/>
              <a:buChar char="v"/>
            </a:pPr>
            <a:r>
              <a:rPr lang="en-US" altLang="en-US" sz="2400" b="1" dirty="0">
                <a:latin typeface="Times New Roman" panose="02020603050405020304" pitchFamily="18" charset="0"/>
                <a:cs typeface="Times New Roman" panose="02020603050405020304" pitchFamily="18" charset="0"/>
              </a:rPr>
              <a:t>Lumbar vertebra</a:t>
            </a:r>
          </a:p>
          <a:p>
            <a:pPr eaLnBrk="1" hangingPunct="1">
              <a:buClr>
                <a:srgbClr val="FF0000"/>
              </a:buClr>
              <a:buFont typeface="Wingdings" pitchFamily="2" charset="2"/>
              <a:buChar char="v"/>
            </a:pPr>
            <a:r>
              <a:rPr lang="en-US" altLang="en-US" sz="2400" b="1" dirty="0">
                <a:latin typeface="Times New Roman" panose="02020603050405020304" pitchFamily="18" charset="0"/>
                <a:cs typeface="Times New Roman" panose="02020603050405020304" pitchFamily="18" charset="0"/>
              </a:rPr>
              <a:t>Hair - transverse position</a:t>
            </a:r>
          </a:p>
          <a:p>
            <a:pPr eaLnBrk="1" hangingPunct="1">
              <a:buClr>
                <a:srgbClr val="FF0000"/>
              </a:buClr>
              <a:buFont typeface="Wingdings" pitchFamily="2" charset="2"/>
              <a:buChar char="v"/>
            </a:pPr>
            <a:r>
              <a:rPr lang="en-US" altLang="en-US" sz="2400" b="1" dirty="0">
                <a:latin typeface="Times New Roman" panose="02020603050405020304" pitchFamily="18" charset="0"/>
                <a:cs typeface="Times New Roman" panose="02020603050405020304" pitchFamily="18" charset="0"/>
              </a:rPr>
              <a:t>Parts of the pancreas:</a:t>
            </a:r>
          </a:p>
        </p:txBody>
      </p:sp>
      <p:sp>
        <p:nvSpPr>
          <p:cNvPr id="9219" name="Title 1">
            <a:extLst>
              <a:ext uri="{FF2B5EF4-FFF2-40B4-BE49-F238E27FC236}">
                <a16:creationId xmlns:a16="http://schemas.microsoft.com/office/drawing/2014/main" id="{85A25789-6EB3-ABB4-E155-D4F7EB49D066}"/>
              </a:ext>
            </a:extLst>
          </p:cNvPr>
          <p:cNvSpPr>
            <a:spLocks noGrp="1"/>
          </p:cNvSpPr>
          <p:nvPr>
            <p:ph type="title" idx="4294967295"/>
          </p:nvPr>
        </p:nvSpPr>
        <p:spPr>
          <a:xfrm>
            <a:off x="0" y="0"/>
            <a:ext cx="9144000" cy="990600"/>
          </a:xfrm>
        </p:spPr>
        <p:txBody>
          <a:bodyPr/>
          <a:lstStyle/>
          <a:p>
            <a:pPr algn="ctr">
              <a:defRPr/>
            </a:pPr>
            <a:r>
              <a:rPr lang="en-US" b="1" dirty="0">
                <a:solidFill>
                  <a:schemeClr val="accent6">
                    <a:lumMod val="60000"/>
                    <a:lumOff val="40000"/>
                  </a:schemeClr>
                </a:solidFill>
                <a:latin typeface="Times New Roman" pitchFamily="18" charset="0"/>
                <a:cs typeface="Times New Roman" pitchFamily="18" charset="0"/>
              </a:rPr>
              <a:t>	</a:t>
            </a:r>
            <a:r>
              <a:rPr lang="sr-Latn-RS" b="1" dirty="0">
                <a:solidFill>
                  <a:schemeClr val="accent6">
                    <a:lumMod val="60000"/>
                    <a:lumOff val="40000"/>
                  </a:schemeClr>
                </a:solidFill>
                <a:latin typeface="Times New Roman" pitchFamily="18" charset="0"/>
                <a:cs typeface="Times New Roman" pitchFamily="18" charset="0"/>
              </a:rPr>
              <a:t> pankreas</a:t>
            </a:r>
            <a:endParaRPr lang="en-US" b="1" dirty="0">
              <a:solidFill>
                <a:schemeClr val="accent6">
                  <a:lumMod val="60000"/>
                  <a:lumOff val="40000"/>
                </a:schemeClr>
              </a:solidFill>
              <a:latin typeface="Times New Roman" pitchFamily="18" charset="0"/>
              <a:cs typeface="Times New Roman" pitchFamily="18" charset="0"/>
            </a:endParaRPr>
          </a:p>
        </p:txBody>
      </p:sp>
    </p:spTree>
  </p:cSld>
  <p:clrMapOvr>
    <a:masterClrMapping/>
  </p:clrMapOvr>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docProps/app.xml><?xml version="1.0" encoding="utf-8"?>
<Properties xmlns="http://schemas.openxmlformats.org/officeDocument/2006/extended-properties" xmlns:vt="http://schemas.openxmlformats.org/officeDocument/2006/docPropsVTypes">
  <Template/>
  <TotalTime>1828</TotalTime>
  <Words>2176</Words>
  <Application>Microsoft Macintosh PowerPoint</Application>
  <PresentationFormat>Widescreen</PresentationFormat>
  <Paragraphs>215</Paragraphs>
  <Slides>60</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60</vt:i4>
      </vt:variant>
    </vt:vector>
  </HeadingPairs>
  <TitlesOfParts>
    <vt:vector size="68" baseType="lpstr">
      <vt:lpstr>Arial</vt:lpstr>
      <vt:lpstr>Calibri</vt:lpstr>
      <vt:lpstr>Cambria</vt:lpstr>
      <vt:lpstr>Courier New</vt:lpstr>
      <vt:lpstr>Gill Sans MT</vt:lpstr>
      <vt:lpstr>Times New Roman</vt:lpstr>
      <vt:lpstr>Wingdings</vt:lpstr>
      <vt:lpstr>Gallery</vt:lpstr>
      <vt:lpstr>Prof. dr Aleksandar Cvetković</vt:lpstr>
      <vt:lpstr>Pancreas</vt:lpstr>
      <vt:lpstr> EXOCRINE FUNCTION</vt:lpstr>
      <vt:lpstr>Панкреас </vt:lpstr>
      <vt:lpstr>pancreas</vt:lpstr>
      <vt:lpstr> endocrine function</vt:lpstr>
      <vt:lpstr>  venous drainage</vt:lpstr>
      <vt:lpstr> vascularization</vt:lpstr>
      <vt:lpstr>  pankreas</vt:lpstr>
      <vt:lpstr>Pancreatitis</vt:lpstr>
      <vt:lpstr>Acute pancreatitis</vt:lpstr>
      <vt:lpstr>Acute pancreatitis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fluid collections associated with necrotizing pancreatitis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indications for surgical intervention</vt:lpstr>
      <vt:lpstr>PowerPoint Presentation</vt:lpstr>
      <vt:lpstr>Chronic pancreatitis</vt:lpstr>
      <vt:lpstr>Chronic pancreatitis</vt:lpstr>
      <vt:lpstr>Pancreatic malignancies</vt:lpstr>
      <vt:lpstr>Whipple</vt:lpstr>
      <vt:lpstr>PowerPoint Presentation</vt:lpstr>
      <vt:lpstr>Слезина</vt:lpstr>
      <vt:lpstr>PowerPoint Presentation</vt:lpstr>
      <vt:lpstr>Слезина</vt:lpstr>
      <vt:lpstr>PowerPoint Presentation</vt:lpstr>
      <vt:lpstr>PowerPoint Presentation</vt:lpstr>
      <vt:lpstr>PowerPoint Presentation</vt:lpstr>
      <vt:lpstr>PowerPoint Presentation</vt:lpstr>
      <vt:lpstr>Знаци руптуре слезине</vt:lpstr>
      <vt:lpstr>PowerPoint Presentation</vt:lpstr>
      <vt:lpstr>PowerPoint Presentation</vt:lpstr>
      <vt:lpstr> Слезина</vt:lpstr>
      <vt:lpstr>Спленомегалија</vt:lpstr>
      <vt:lpstr>Abscess of the spleen</vt:lpstr>
      <vt:lpstr>PowerPoint Presentation</vt:lpstr>
      <vt:lpstr>Pancreatic tail tumor with involvement of the splenic hilus</vt:lpstr>
      <vt:lpstr>PowerPoint Presentation</vt:lpstr>
      <vt:lpstr>PowerPoint Presentation</vt:lpstr>
      <vt:lpstr>PowerPoint Presentation</vt:lpstr>
      <vt:lpstr>Vaccination Overwhelming post-splenectomy infection (OPSI) is defined as a syndrome of post-splenectomy infection, and it can occur in the form of flu, accidental infection, up to fulminant sepsis, meningitis or pneumonia. The etiologic agent is mainly Streptococcus pneumoniae (50% of cases), and rarer infections can be H. influenzae type B and N. meningitidis.</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Pankreatitis</dc:title>
  <dc:subject/>
  <dc:creator>Danijela Cvetković</dc:creator>
  <cp:keywords/>
  <dc:description/>
  <cp:lastModifiedBy>Danijela Cvetković</cp:lastModifiedBy>
  <cp:revision>22</cp:revision>
  <dcterms:created xsi:type="dcterms:W3CDTF">2023-01-03T22:38:34Z</dcterms:created>
  <dcterms:modified xsi:type="dcterms:W3CDTF">2023-09-05T22:40:46Z</dcterms:modified>
  <cp:category/>
</cp:coreProperties>
</file>